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5" r:id="rId3"/>
    <p:sldId id="257" r:id="rId4"/>
    <p:sldId id="266" r:id="rId5"/>
    <p:sldId id="258" r:id="rId6"/>
    <p:sldId id="267" r:id="rId7"/>
    <p:sldId id="259" r:id="rId8"/>
    <p:sldId id="260" r:id="rId9"/>
    <p:sldId id="268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nton" pitchFamily="2" charset="0"/>
      <p:regular r:id="rId15"/>
    </p:embeddedFont>
    <p:embeddedFont>
      <p:font typeface="Canva Sans" panose="020B0604020202020204" charset="0"/>
      <p:regular r:id="rId16"/>
    </p:embeddedFont>
    <p:embeddedFont>
      <p:font typeface="Poppins" panose="00000500000000000000" pitchFamily="2" charset="0"/>
      <p:regular r:id="rId17"/>
    </p:embeddedFont>
    <p:embeddedFont>
      <p:font typeface="Poppins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36" d="100"/>
          <a:sy n="36" d="100"/>
        </p:scale>
        <p:origin x="243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gi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gi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62753" y="2832395"/>
            <a:ext cx="5077990" cy="50779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165946">
            <a:off x="8558360" y="507114"/>
            <a:ext cx="9272857" cy="9092355"/>
            <a:chOff x="0" y="0"/>
            <a:chExt cx="812800" cy="7969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796978"/>
            </a:xfrm>
            <a:custGeom>
              <a:avLst/>
              <a:gdLst/>
              <a:ahLst/>
              <a:cxnLst/>
              <a:rect l="l" t="t" r="r" b="b"/>
              <a:pathLst>
                <a:path w="812800" h="796978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5540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694109">
            <a:off x="15375314" y="5736318"/>
            <a:ext cx="8014237" cy="7858235"/>
            <a:chOff x="0" y="0"/>
            <a:chExt cx="812800" cy="7969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796978"/>
            </a:xfrm>
            <a:custGeom>
              <a:avLst/>
              <a:gdLst/>
              <a:ahLst/>
              <a:cxnLst/>
              <a:rect l="l" t="t" r="r" b="b"/>
              <a:pathLst>
                <a:path w="812800" h="796978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C6BF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-10861334" y="4598030"/>
            <a:ext cx="15304372" cy="15304372"/>
          </a:xfrm>
          <a:custGeom>
            <a:avLst/>
            <a:gdLst/>
            <a:ahLst/>
            <a:cxnLst/>
            <a:rect l="l" t="t" r="r" b="b"/>
            <a:pathLst>
              <a:path w="15304372" h="15304372">
                <a:moveTo>
                  <a:pt x="0" y="0"/>
                </a:moveTo>
                <a:lnTo>
                  <a:pt x="15304372" y="0"/>
                </a:lnTo>
                <a:lnTo>
                  <a:pt x="15304372" y="15304372"/>
                </a:lnTo>
                <a:lnTo>
                  <a:pt x="0" y="15304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H="1">
            <a:off x="10527156" y="742462"/>
            <a:ext cx="3958208" cy="189994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H="1">
            <a:off x="12812316" y="7644598"/>
            <a:ext cx="3958208" cy="189994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-454803" y="11688217"/>
            <a:ext cx="12104739" cy="2492364"/>
            <a:chOff x="0" y="0"/>
            <a:chExt cx="2651878" cy="54602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51878" cy="546021"/>
            </a:xfrm>
            <a:custGeom>
              <a:avLst/>
              <a:gdLst/>
              <a:ahLst/>
              <a:cxnLst/>
              <a:rect l="l" t="t" r="r" b="b"/>
              <a:pathLst>
                <a:path w="2651878" h="546021">
                  <a:moveTo>
                    <a:pt x="0" y="0"/>
                  </a:moveTo>
                  <a:lnTo>
                    <a:pt x="2651878" y="0"/>
                  </a:lnTo>
                  <a:lnTo>
                    <a:pt x="2651878" y="546021"/>
                  </a:lnTo>
                  <a:lnTo>
                    <a:pt x="0" y="546021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651878" cy="5841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-8305800" y="3615293"/>
            <a:ext cx="5859013" cy="1965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1"/>
              </a:lnSpc>
              <a:spcBef>
                <a:spcPct val="0"/>
              </a:spcBef>
            </a:pPr>
            <a:r>
              <a:rPr lang="en-US" sz="11494" dirty="0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BATE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-135825" y="13697024"/>
            <a:ext cx="15155934" cy="1965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1"/>
              </a:lnSpc>
              <a:spcBef>
                <a:spcPct val="0"/>
              </a:spcBef>
            </a:pPr>
            <a:r>
              <a:rPr lang="en-US" sz="11494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PARKING SYSTEM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24860" y="7959584"/>
            <a:ext cx="22247141" cy="1298716"/>
            <a:chOff x="0" y="0"/>
            <a:chExt cx="5302669" cy="3095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02669" cy="309553"/>
            </a:xfrm>
            <a:custGeom>
              <a:avLst/>
              <a:gdLst/>
              <a:ahLst/>
              <a:cxnLst/>
              <a:rect l="l" t="t" r="r" b="b"/>
              <a:pathLst>
                <a:path w="5302669" h="309553">
                  <a:moveTo>
                    <a:pt x="0" y="0"/>
                  </a:moveTo>
                  <a:lnTo>
                    <a:pt x="5302669" y="0"/>
                  </a:lnTo>
                  <a:lnTo>
                    <a:pt x="5302669" y="309553"/>
                  </a:lnTo>
                  <a:lnTo>
                    <a:pt x="0" y="309553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302669" cy="347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0834017" y="1913509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1720239" y="6506150"/>
            <a:ext cx="4712027" cy="611951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-38100"/>
            <a:ext cx="6239352" cy="4441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7"/>
              </a:lnSpc>
              <a:spcBef>
                <a:spcPct val="0"/>
              </a:spcBef>
            </a:pPr>
            <a:r>
              <a:rPr lang="en-US" sz="2141" spc="-53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1. Nhận diện thông minh (Recognition Intelligence)</a:t>
            </a:r>
          </a:p>
          <a:p>
            <a:pPr marL="462244" lvl="1" indent="-231122" algn="l">
              <a:lnSpc>
                <a:spcPts val="2997"/>
              </a:lnSpc>
              <a:spcBef>
                <a:spcPct val="0"/>
              </a:spcBef>
              <a:buFont typeface="Arial"/>
              <a:buChar char="•"/>
            </a:pPr>
            <a:r>
              <a:rPr lang="en-US" sz="2141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Xử lý biển số đa dạng:</a:t>
            </a:r>
          </a:p>
          <a:p>
            <a:pPr marL="924488" lvl="2" indent="-308163" algn="l">
              <a:lnSpc>
                <a:spcPts val="2997"/>
              </a:lnSpc>
              <a:spcBef>
                <a:spcPct val="0"/>
              </a:spcBef>
              <a:buFont typeface="Arial"/>
              <a:buChar char="⚬"/>
            </a:pPr>
            <a:r>
              <a:rPr lang="en-US" sz="2141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Biển số trắng xanh (Việt Nam)</a:t>
            </a:r>
          </a:p>
          <a:p>
            <a:pPr marL="924488" lvl="2" indent="-308163" algn="l">
              <a:lnSpc>
                <a:spcPts val="2997"/>
              </a:lnSpc>
              <a:spcBef>
                <a:spcPct val="0"/>
              </a:spcBef>
              <a:buFont typeface="Arial"/>
              <a:buChar char="⚬"/>
            </a:pPr>
            <a:r>
              <a:rPr lang="en-US" sz="2141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Biển số quốc tế (EU, US, Asia)</a:t>
            </a:r>
          </a:p>
          <a:p>
            <a:pPr marL="924488" lvl="2" indent="-308163" algn="l">
              <a:lnSpc>
                <a:spcPts val="2997"/>
              </a:lnSpc>
              <a:spcBef>
                <a:spcPct val="0"/>
              </a:spcBef>
              <a:buFont typeface="Arial"/>
              <a:buChar char="⚬"/>
            </a:pPr>
            <a:r>
              <a:rPr lang="en-US" sz="2141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Biển số đặc thù (xe điện, xe cũ)</a:t>
            </a:r>
          </a:p>
          <a:p>
            <a:pPr marL="462244" lvl="1" indent="-231122" algn="l">
              <a:lnSpc>
                <a:spcPts val="2997"/>
              </a:lnSpc>
              <a:spcBef>
                <a:spcPct val="0"/>
              </a:spcBef>
              <a:buFont typeface="Arial"/>
              <a:buChar char="•"/>
            </a:pPr>
            <a:r>
              <a:rPr lang="en-US" sz="2141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Tái tạo hình ảnh:</a:t>
            </a:r>
          </a:p>
          <a:p>
            <a:pPr marL="924488" lvl="2" indent="-308163" algn="l">
              <a:lnSpc>
                <a:spcPts val="2997"/>
              </a:lnSpc>
              <a:spcBef>
                <a:spcPct val="0"/>
              </a:spcBef>
              <a:buFont typeface="Arial"/>
              <a:buChar char="⚬"/>
            </a:pPr>
            <a:r>
              <a:rPr lang="en-US" sz="2141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Cải thiện chất lượng ảnh góc khuất</a:t>
            </a:r>
          </a:p>
          <a:p>
            <a:pPr marL="924488" lvl="2" indent="-308163" algn="l">
              <a:lnSpc>
                <a:spcPts val="2997"/>
              </a:lnSpc>
              <a:spcBef>
                <a:spcPct val="0"/>
              </a:spcBef>
              <a:buFont typeface="Arial"/>
              <a:buChar char="⚬"/>
            </a:pPr>
            <a:r>
              <a:rPr lang="en-US" sz="2141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Làm rõ ký số mờ, ngả nắng</a:t>
            </a:r>
          </a:p>
          <a:p>
            <a:pPr marL="462244" lvl="1" indent="-231122" algn="l">
              <a:lnSpc>
                <a:spcPts val="2997"/>
              </a:lnSpc>
              <a:spcBef>
                <a:spcPct val="0"/>
              </a:spcBef>
              <a:buFont typeface="Arial"/>
              <a:buChar char="•"/>
            </a:pPr>
            <a:r>
              <a:rPr lang="en-US" sz="2141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Độ chính xác:</a:t>
            </a:r>
          </a:p>
          <a:p>
            <a:pPr marL="924488" lvl="2" indent="-308163" algn="l">
              <a:lnSpc>
                <a:spcPts val="2997"/>
              </a:lnSpc>
              <a:spcBef>
                <a:spcPct val="0"/>
              </a:spcBef>
              <a:buFont typeface="Arial"/>
              <a:buChar char="⚬"/>
            </a:pPr>
            <a:r>
              <a:rPr lang="en-US" sz="2141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97.2% trong điều kiện lý tưởng</a:t>
            </a:r>
          </a:p>
          <a:p>
            <a:pPr marL="924488" lvl="2" indent="-308163" algn="l">
              <a:lnSpc>
                <a:spcPts val="2997"/>
              </a:lnSpc>
              <a:spcBef>
                <a:spcPct val="0"/>
              </a:spcBef>
              <a:buFont typeface="Arial"/>
              <a:buChar char="⚬"/>
            </a:pPr>
            <a:r>
              <a:rPr lang="en-US" sz="2141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89.5% trong điều kiện khó (mưa, tối)</a:t>
            </a:r>
          </a:p>
          <a:p>
            <a:pPr algn="l">
              <a:lnSpc>
                <a:spcPts val="2997"/>
              </a:lnSpc>
              <a:spcBef>
                <a:spcPct val="0"/>
              </a:spcBef>
            </a:pPr>
            <a:endParaRPr lang="en-US" sz="2141">
              <a:solidFill>
                <a:srgbClr val="2600B1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71549" y="4104966"/>
            <a:ext cx="6165929" cy="3980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9"/>
              </a:lnSpc>
              <a:spcBef>
                <a:spcPct val="0"/>
              </a:spcBef>
            </a:pPr>
            <a:r>
              <a:rPr lang="en-US" sz="2271" spc="-56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2. Quản lý đa camera</a:t>
            </a:r>
          </a:p>
          <a:p>
            <a:pPr marL="490330" lvl="1" indent="-245165" algn="l">
              <a:lnSpc>
                <a:spcPts val="3179"/>
              </a:lnSpc>
              <a:spcBef>
                <a:spcPct val="0"/>
              </a:spcBef>
              <a:buFont typeface="Arial"/>
              <a:buChar char="•"/>
            </a:pPr>
            <a:r>
              <a:rPr lang="en-US" sz="2271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Hệ thống nhiều camera:</a:t>
            </a:r>
          </a:p>
          <a:p>
            <a:pPr marL="980660" lvl="2" indent="-326887" algn="l">
              <a:lnSpc>
                <a:spcPts val="3179"/>
              </a:lnSpc>
              <a:spcBef>
                <a:spcPct val="0"/>
              </a:spcBef>
              <a:buFont typeface="Arial"/>
              <a:buChar char="⚬"/>
            </a:pPr>
            <a:r>
              <a:rPr lang="en-US" sz="2271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Hỗ trợ đến 10 camera đồng thời</a:t>
            </a:r>
          </a:p>
          <a:p>
            <a:pPr marL="980660" lvl="2" indent="-326887" algn="l">
              <a:lnSpc>
                <a:spcPts val="3179"/>
              </a:lnSpc>
              <a:spcBef>
                <a:spcPct val="0"/>
              </a:spcBef>
              <a:buFont typeface="Arial"/>
              <a:buChar char="⚬"/>
            </a:pPr>
            <a:r>
              <a:rPr lang="en-US" sz="2271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Bố trí góc quay tối ưu (270° coverage)</a:t>
            </a:r>
          </a:p>
          <a:p>
            <a:pPr marL="980660" lvl="2" indent="-326887" algn="l">
              <a:lnSpc>
                <a:spcPts val="3179"/>
              </a:lnSpc>
              <a:spcBef>
                <a:spcPct val="0"/>
              </a:spcBef>
              <a:buFont typeface="Arial"/>
              <a:buChar char="⚬"/>
            </a:pPr>
            <a:r>
              <a:rPr lang="en-US" sz="2271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Tên camera tùy chỉnh theo vị trí</a:t>
            </a:r>
          </a:p>
          <a:p>
            <a:pPr marL="490330" lvl="1" indent="-245165" algn="l">
              <a:lnSpc>
                <a:spcPts val="3179"/>
              </a:lnSpc>
              <a:spcBef>
                <a:spcPct val="0"/>
              </a:spcBef>
              <a:buFont typeface="Arial"/>
              <a:buChar char="•"/>
            </a:pPr>
            <a:r>
              <a:rPr lang="en-US" sz="2271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Tính năng chuyển đổi:</a:t>
            </a:r>
          </a:p>
          <a:p>
            <a:pPr marL="980660" lvl="2" indent="-326887" algn="l">
              <a:lnSpc>
                <a:spcPts val="3179"/>
              </a:lnSpc>
              <a:spcBef>
                <a:spcPct val="0"/>
              </a:spcBef>
              <a:buFont typeface="Arial"/>
              <a:buChar char="⚬"/>
            </a:pPr>
            <a:r>
              <a:rPr lang="en-US" sz="2271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Chuyển camera instant (0.2s)</a:t>
            </a:r>
          </a:p>
          <a:p>
            <a:pPr marL="980660" lvl="2" indent="-326887" algn="l">
              <a:lnSpc>
                <a:spcPts val="3179"/>
              </a:lnSpc>
              <a:spcBef>
                <a:spcPct val="0"/>
              </a:spcBef>
              <a:buFont typeface="Arial"/>
              <a:buChar char="⚬"/>
            </a:pPr>
            <a:r>
              <a:rPr lang="en-US" sz="2271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Lưu trữ cuối cùng sử dụng</a:t>
            </a:r>
          </a:p>
          <a:p>
            <a:pPr marL="980660" lvl="2" indent="-326887" algn="l">
              <a:lnSpc>
                <a:spcPts val="3179"/>
              </a:lnSpc>
              <a:spcBef>
                <a:spcPct val="0"/>
              </a:spcBef>
              <a:buFont typeface="Arial"/>
              <a:buChar char="⚬"/>
            </a:pPr>
            <a:r>
              <a:rPr lang="en-US" sz="2271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Cập nhật động danh sách camera</a:t>
            </a:r>
          </a:p>
          <a:p>
            <a:pPr algn="l">
              <a:lnSpc>
                <a:spcPts val="3179"/>
              </a:lnSpc>
              <a:spcBef>
                <a:spcPct val="0"/>
              </a:spcBef>
            </a:pPr>
            <a:endParaRPr lang="en-US" sz="2271">
              <a:solidFill>
                <a:srgbClr val="2600B1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674267" y="-57150"/>
            <a:ext cx="10686098" cy="8318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4"/>
              </a:lnSpc>
              <a:spcBef>
                <a:spcPct val="0"/>
              </a:spcBef>
            </a:pPr>
            <a:r>
              <a:rPr lang="en-US" sz="2517" spc="-62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3. Cảnh báo đa kênh</a:t>
            </a:r>
          </a:p>
          <a:p>
            <a:pPr marL="543524" lvl="1" indent="-271762" algn="l">
              <a:lnSpc>
                <a:spcPts val="3524"/>
              </a:lnSpc>
              <a:spcBef>
                <a:spcPct val="0"/>
              </a:spcBef>
              <a:buFont typeface="Arial"/>
              <a:buChar char="•"/>
            </a:pPr>
            <a:r>
              <a:rPr lang="en-US" sz="2517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Âm thanh:</a:t>
            </a:r>
          </a:p>
          <a:p>
            <a:pPr marL="1087048" lvl="2" indent="-362349" algn="l">
              <a:lnSpc>
                <a:spcPts val="3524"/>
              </a:lnSpc>
              <a:spcBef>
                <a:spcPct val="0"/>
              </a:spcBef>
              <a:buFont typeface="Arial"/>
              <a:buChar char="⚬"/>
            </a:pPr>
            <a:r>
              <a:rPr lang="en-US" sz="2517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Thành công: 800Hz, 0.5s</a:t>
            </a:r>
          </a:p>
          <a:p>
            <a:pPr marL="1087048" lvl="2" indent="-362349" algn="l">
              <a:lnSpc>
                <a:spcPts val="3524"/>
              </a:lnSpc>
              <a:spcBef>
                <a:spcPct val="0"/>
              </a:spcBef>
              <a:buFont typeface="Arial"/>
              <a:buChar char="⚬"/>
            </a:pPr>
            <a:r>
              <a:rPr lang="en-US" sz="2517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Thất bại: 500Hz, 0.2s + 0.3s</a:t>
            </a:r>
          </a:p>
          <a:p>
            <a:pPr marL="1087048" lvl="2" indent="-362349" algn="l">
              <a:lnSpc>
                <a:spcPts val="3524"/>
              </a:lnSpc>
              <a:spcBef>
                <a:spcPct val="0"/>
              </a:spcBef>
              <a:buFont typeface="Arial"/>
              <a:buChar char="⚬"/>
            </a:pPr>
            <a:r>
              <a:rPr lang="en-US" sz="2517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Âm lượng: 70dB (có điều chỉnh)</a:t>
            </a:r>
          </a:p>
          <a:p>
            <a:pPr marL="543524" lvl="1" indent="-271762" algn="l">
              <a:lnSpc>
                <a:spcPts val="3524"/>
              </a:lnSpc>
              <a:spcBef>
                <a:spcPct val="0"/>
              </a:spcBef>
              <a:buFont typeface="Arial"/>
              <a:buChar char="•"/>
            </a:pPr>
            <a:r>
              <a:rPr lang="en-US" sz="2517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Giao diện:</a:t>
            </a:r>
          </a:p>
          <a:p>
            <a:pPr marL="1087048" lvl="2" indent="-362349" algn="l">
              <a:lnSpc>
                <a:spcPts val="3524"/>
              </a:lnSpc>
              <a:spcBef>
                <a:spcPct val="0"/>
              </a:spcBef>
              <a:buFont typeface="Arial"/>
              <a:buChar char="⚬"/>
            </a:pPr>
            <a:r>
              <a:rPr lang="en-US" sz="2517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Xe đã đăng ký: Màu xanh (#27ae60)</a:t>
            </a:r>
          </a:p>
          <a:p>
            <a:pPr marL="1087048" lvl="2" indent="-362349" algn="l">
              <a:lnSpc>
                <a:spcPts val="3524"/>
              </a:lnSpc>
              <a:spcBef>
                <a:spcPct val="0"/>
              </a:spcBef>
              <a:buFont typeface="Arial"/>
              <a:buChar char="⚬"/>
            </a:pPr>
            <a:r>
              <a:rPr lang="en-US" sz="2517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Xe chưa đăng ký: Màu đỏ (#e74c3c)</a:t>
            </a:r>
          </a:p>
          <a:p>
            <a:pPr marL="1087048" lvl="2" indent="-362349" algn="l">
              <a:lnSpc>
                <a:spcPts val="3524"/>
              </a:lnSpc>
              <a:spcBef>
                <a:spcPct val="0"/>
              </a:spcBef>
              <a:buFont typeface="Arial"/>
              <a:buChar char="⚬"/>
            </a:pPr>
            <a:r>
              <a:rPr lang="en-US" sz="2517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Đang xử lý: Màu vàng (#f1c40f)</a:t>
            </a:r>
          </a:p>
          <a:p>
            <a:pPr marL="1087048" lvl="2" indent="-362349" algn="l">
              <a:lnSpc>
                <a:spcPts val="3524"/>
              </a:lnSpc>
              <a:spcBef>
                <a:spcPct val="0"/>
              </a:spcBef>
              <a:buFont typeface="Arial"/>
              <a:buChar char="⚬"/>
            </a:pPr>
            <a:r>
              <a:rPr lang="en-US" sz="2517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Thông trạng thái: Cập nhật theo thời gian thực</a:t>
            </a:r>
          </a:p>
          <a:p>
            <a:pPr algn="l">
              <a:lnSpc>
                <a:spcPts val="3524"/>
              </a:lnSpc>
              <a:spcBef>
                <a:spcPct val="0"/>
              </a:spcBef>
            </a:pPr>
            <a:r>
              <a:rPr lang="en-US" sz="2517" spc="-62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4. Báo cáo và analytics</a:t>
            </a:r>
          </a:p>
          <a:p>
            <a:pPr marL="543524" lvl="1" indent="-271762" algn="l">
              <a:lnSpc>
                <a:spcPts val="3524"/>
              </a:lnSpc>
              <a:spcBef>
                <a:spcPct val="0"/>
              </a:spcBef>
              <a:buFont typeface="Arial"/>
              <a:buChar char="•"/>
            </a:pPr>
            <a:r>
              <a:rPr lang="en-US" sz="2517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Báo cáo Excel tự động:</a:t>
            </a:r>
          </a:p>
          <a:p>
            <a:pPr marL="1087048" lvl="2" indent="-362349" algn="l">
              <a:lnSpc>
                <a:spcPts val="3524"/>
              </a:lnSpc>
              <a:spcBef>
                <a:spcPct val="0"/>
              </a:spcBef>
              <a:buFont typeface="Arial"/>
              <a:buChar char="⚬"/>
            </a:pPr>
            <a:r>
              <a:rPr lang="en-US" sz="2517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Chi tiết: Ngày - Biển số - Trạng thái - Thời gian vào - Thời gian ra</a:t>
            </a:r>
          </a:p>
          <a:p>
            <a:pPr marL="1087048" lvl="2" indent="-362349" algn="l">
              <a:lnSpc>
                <a:spcPts val="3524"/>
              </a:lnSpc>
              <a:spcBef>
                <a:spcPct val="0"/>
              </a:spcBef>
              <a:buFont typeface="Arial"/>
              <a:buChar char="⚬"/>
            </a:pPr>
            <a:r>
              <a:rPr lang="en-US" sz="2517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Tự động cập nhật mỗi ngày</a:t>
            </a:r>
          </a:p>
          <a:p>
            <a:pPr marL="543524" lvl="1" indent="-271762" algn="l">
              <a:lnSpc>
                <a:spcPts val="3524"/>
              </a:lnSpc>
              <a:spcBef>
                <a:spcPct val="0"/>
              </a:spcBef>
              <a:buFont typeface="Arial"/>
              <a:buChar char="•"/>
            </a:pPr>
            <a:r>
              <a:rPr lang="en-US" sz="2517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Phân tích xu hướng:</a:t>
            </a:r>
          </a:p>
          <a:p>
            <a:pPr marL="1087048" lvl="2" indent="-362349" algn="l">
              <a:lnSpc>
                <a:spcPts val="3524"/>
              </a:lnSpc>
              <a:spcBef>
                <a:spcPct val="0"/>
              </a:spcBef>
              <a:buFont typeface="Arial"/>
              <a:buChar char="⚬"/>
            </a:pPr>
            <a:r>
              <a:rPr lang="en-US" sz="2517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Giờ cao điểm (in/out)</a:t>
            </a:r>
          </a:p>
          <a:p>
            <a:pPr marL="1087048" lvl="2" indent="-362349" algn="l">
              <a:lnSpc>
                <a:spcPts val="3524"/>
              </a:lnSpc>
              <a:spcBef>
                <a:spcPct val="0"/>
              </a:spcBef>
              <a:buFont typeface="Arial"/>
              <a:buChar char="⚬"/>
            </a:pPr>
            <a:r>
              <a:rPr lang="en-US" sz="2517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Tỷ lệ xe lạ/xe đăng ký</a:t>
            </a:r>
          </a:p>
          <a:p>
            <a:pPr marL="1087048" lvl="2" indent="-362349" algn="l">
              <a:lnSpc>
                <a:spcPts val="3524"/>
              </a:lnSpc>
              <a:spcBef>
                <a:spcPct val="0"/>
              </a:spcBef>
              <a:buFont typeface="Arial"/>
              <a:buChar char="⚬"/>
            </a:pPr>
            <a:r>
              <a:rPr lang="en-US" sz="2517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Thời gian trung bình lưu lại</a:t>
            </a:r>
          </a:p>
          <a:p>
            <a:pPr algn="l">
              <a:lnSpc>
                <a:spcPts val="3524"/>
              </a:lnSpc>
              <a:spcBef>
                <a:spcPct val="0"/>
              </a:spcBef>
            </a:pPr>
            <a:endParaRPr lang="en-US" sz="2517">
              <a:solidFill>
                <a:srgbClr val="2600B1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877334" y="7788134"/>
            <a:ext cx="5671648" cy="156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EBF5FE"/>
                </a:solidFill>
                <a:latin typeface="Anton"/>
                <a:ea typeface="Anton"/>
                <a:cs typeface="Anton"/>
                <a:sym typeface="Anton"/>
              </a:rPr>
              <a:t>Thông số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98347" y="4293879"/>
            <a:ext cx="22247141" cy="3988752"/>
            <a:chOff x="0" y="0"/>
            <a:chExt cx="5302669" cy="9507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02669" cy="950730"/>
            </a:xfrm>
            <a:custGeom>
              <a:avLst/>
              <a:gdLst/>
              <a:ahLst/>
              <a:cxnLst/>
              <a:rect l="l" t="t" r="r" b="b"/>
              <a:pathLst>
                <a:path w="5302669" h="950730">
                  <a:moveTo>
                    <a:pt x="0" y="0"/>
                  </a:moveTo>
                  <a:lnTo>
                    <a:pt x="5302669" y="0"/>
                  </a:lnTo>
                  <a:lnTo>
                    <a:pt x="5302669" y="950730"/>
                  </a:lnTo>
                  <a:lnTo>
                    <a:pt x="0" y="950730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302669" cy="9888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0834017" y="1913509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flipV="1">
            <a:off x="7955188" y="3958094"/>
            <a:ext cx="2134301" cy="0"/>
          </a:xfrm>
          <a:prstGeom prst="line">
            <a:avLst/>
          </a:prstGeom>
          <a:ln w="142875" cap="flat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4329344" y="660436"/>
            <a:ext cx="3518635" cy="3518635"/>
          </a:xfrm>
          <a:custGeom>
            <a:avLst/>
            <a:gdLst/>
            <a:ahLst/>
            <a:cxnLst/>
            <a:rect l="l" t="t" r="r" b="b"/>
            <a:pathLst>
              <a:path w="3518635" h="3518635">
                <a:moveTo>
                  <a:pt x="0" y="0"/>
                </a:moveTo>
                <a:lnTo>
                  <a:pt x="3518635" y="0"/>
                </a:lnTo>
                <a:lnTo>
                  <a:pt x="3518635" y="3518635"/>
                </a:lnTo>
                <a:lnTo>
                  <a:pt x="0" y="35186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487975" y="6523313"/>
            <a:ext cx="5794139" cy="5794139"/>
          </a:xfrm>
          <a:custGeom>
            <a:avLst/>
            <a:gdLst/>
            <a:ahLst/>
            <a:cxnLst/>
            <a:rect l="l" t="t" r="r" b="b"/>
            <a:pathLst>
              <a:path w="5794139" h="5794139">
                <a:moveTo>
                  <a:pt x="0" y="0"/>
                </a:moveTo>
                <a:lnTo>
                  <a:pt x="5794139" y="0"/>
                </a:lnTo>
                <a:lnTo>
                  <a:pt x="5794139" y="5794139"/>
                </a:lnTo>
                <a:lnTo>
                  <a:pt x="0" y="57941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310818" y="2100618"/>
            <a:ext cx="9666363" cy="1437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QUY TRÌNH HOẠT ĐỘNG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98347" y="0"/>
            <a:ext cx="22247141" cy="11733331"/>
            <a:chOff x="0" y="0"/>
            <a:chExt cx="5302669" cy="27966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02669" cy="2796673"/>
            </a:xfrm>
            <a:custGeom>
              <a:avLst/>
              <a:gdLst/>
              <a:ahLst/>
              <a:cxnLst/>
              <a:rect l="l" t="t" r="r" b="b"/>
              <a:pathLst>
                <a:path w="5302669" h="2796673">
                  <a:moveTo>
                    <a:pt x="0" y="0"/>
                  </a:moveTo>
                  <a:lnTo>
                    <a:pt x="5302669" y="0"/>
                  </a:lnTo>
                  <a:lnTo>
                    <a:pt x="5302669" y="2796673"/>
                  </a:lnTo>
                  <a:lnTo>
                    <a:pt x="0" y="2796673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302669" cy="28347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0834017" y="1913509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29344" y="660436"/>
            <a:ext cx="3518635" cy="3518635"/>
          </a:xfrm>
          <a:custGeom>
            <a:avLst/>
            <a:gdLst/>
            <a:ahLst/>
            <a:cxnLst/>
            <a:rect l="l" t="t" r="r" b="b"/>
            <a:pathLst>
              <a:path w="3518635" h="3518635">
                <a:moveTo>
                  <a:pt x="0" y="0"/>
                </a:moveTo>
                <a:lnTo>
                  <a:pt x="3518635" y="0"/>
                </a:lnTo>
                <a:lnTo>
                  <a:pt x="3518635" y="3518635"/>
                </a:lnTo>
                <a:lnTo>
                  <a:pt x="0" y="35186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59073" y="4179071"/>
            <a:ext cx="5794139" cy="5794139"/>
          </a:xfrm>
          <a:custGeom>
            <a:avLst/>
            <a:gdLst/>
            <a:ahLst/>
            <a:cxnLst/>
            <a:rect l="l" t="t" r="r" b="b"/>
            <a:pathLst>
              <a:path w="5794139" h="5794139">
                <a:moveTo>
                  <a:pt x="0" y="0"/>
                </a:moveTo>
                <a:lnTo>
                  <a:pt x="5794139" y="0"/>
                </a:lnTo>
                <a:lnTo>
                  <a:pt x="5794139" y="5794139"/>
                </a:lnTo>
                <a:lnTo>
                  <a:pt x="0" y="57941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885462" y="339089"/>
            <a:ext cx="17336180" cy="9532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b="1" spc="-67">
                <a:solidFill>
                  <a:srgbClr val="EBF5FE"/>
                </a:solidFill>
                <a:latin typeface="Poppins Bold"/>
                <a:ea typeface="Poppins Bold"/>
                <a:cs typeface="Poppins Bold"/>
                <a:sym typeface="Poppins Bold"/>
              </a:rPr>
              <a:t>Workflow tổng thể: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endParaRPr lang="en-US" sz="2699" b="1" spc="-67">
              <a:solidFill>
                <a:srgbClr val="EBF5FE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EBF5FE"/>
                </a:solidFill>
                <a:latin typeface="Poppins Bold"/>
                <a:ea typeface="Poppins Bold"/>
                <a:cs typeface="Poppins Bold"/>
                <a:sym typeface="Poppins Bold"/>
              </a:rPr>
              <a:t>[Camera] 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EBF5FE"/>
                </a:solidFill>
                <a:latin typeface="Poppins Bold"/>
                <a:ea typeface="Poppins Bold"/>
                <a:cs typeface="Poppins Bold"/>
                <a:sym typeface="Poppins Bold"/>
              </a:rPr>
              <a:t>    ↓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EBF5FE"/>
                </a:solidFill>
                <a:latin typeface="Poppins Bold"/>
                <a:ea typeface="Poppins Bold"/>
                <a:cs typeface="Poppins Bold"/>
                <a:sym typeface="Poppins Bold"/>
              </a:rPr>
              <a:t>[Stream Processing] 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EBF5FE"/>
                </a:solidFill>
                <a:latin typeface="Poppins Bold"/>
                <a:ea typeface="Poppins Bold"/>
                <a:cs typeface="Poppins Bold"/>
                <a:sym typeface="Poppins Bold"/>
              </a:rPr>
              <a:t>    ↓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EBF5FE"/>
                </a:solidFill>
                <a:latin typeface="Poppins Bold"/>
                <a:ea typeface="Poppins Bold"/>
                <a:cs typeface="Poppins Bold"/>
                <a:sym typeface="Poppins Bold"/>
              </a:rPr>
              <a:t>[YOLO Detection] 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EBF5FE"/>
                </a:solidFill>
                <a:latin typeface="Poppins Bold"/>
                <a:ea typeface="Poppins Bold"/>
                <a:cs typeface="Poppins Bold"/>
                <a:sym typeface="Poppins Bold"/>
              </a:rPr>
              <a:t>    ↓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EBF5FE"/>
                </a:solidFill>
                <a:latin typeface="Poppins Bold"/>
                <a:ea typeface="Poppins Bold"/>
                <a:cs typeface="Poppins Bold"/>
                <a:sym typeface="Poppins Bold"/>
              </a:rPr>
              <a:t>[Plate Cropping] 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EBF5FE"/>
                </a:solidFill>
                <a:latin typeface="Poppins Bold"/>
                <a:ea typeface="Poppins Bold"/>
                <a:cs typeface="Poppins Bold"/>
                <a:sym typeface="Poppins Bold"/>
              </a:rPr>
              <a:t>    ↓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EBF5FE"/>
                </a:solidFill>
                <a:latin typeface="Poppins Bold"/>
                <a:ea typeface="Poppins Bold"/>
                <a:cs typeface="Poppins Bold"/>
                <a:sym typeface="Poppins Bold"/>
              </a:rPr>
              <a:t>[OCR Recognition] 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EBF5FE"/>
                </a:solidFill>
                <a:latin typeface="Poppins Bold"/>
                <a:ea typeface="Poppins Bold"/>
                <a:cs typeface="Poppins Bold"/>
                <a:sym typeface="Poppins Bold"/>
              </a:rPr>
              <a:t>    ↓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EBF5FE"/>
                </a:solidFill>
                <a:latin typeface="Poppins Bold"/>
                <a:ea typeface="Poppins Bold"/>
                <a:cs typeface="Poppins Bold"/>
                <a:sym typeface="Poppins Bold"/>
              </a:rPr>
              <a:t>[Validation] 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EBF5FE"/>
                </a:solidFill>
                <a:latin typeface="Poppins Bold"/>
                <a:ea typeface="Poppins Bold"/>
                <a:cs typeface="Poppins Bold"/>
                <a:sym typeface="Poppins Bold"/>
              </a:rPr>
              <a:t>    ↓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EBF5FE"/>
                </a:solidFill>
                <a:latin typeface="Poppins Bold"/>
                <a:ea typeface="Poppins Bold"/>
                <a:cs typeface="Poppins Bold"/>
                <a:sym typeface="Poppins Bold"/>
              </a:rPr>
              <a:t>[Update Status] 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EBF5FE"/>
                </a:solidFill>
                <a:latin typeface="Poppins Bold"/>
                <a:ea typeface="Poppins Bold"/>
                <a:cs typeface="Poppins Bold"/>
                <a:sym typeface="Poppins Bold"/>
              </a:rPr>
              <a:t>    ↓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EBF5FE"/>
                </a:solidFill>
                <a:latin typeface="Poppins Bold"/>
                <a:ea typeface="Poppins Bold"/>
                <a:cs typeface="Poppins Bold"/>
                <a:sym typeface="Poppins Bold"/>
              </a:rPr>
              <a:t>[Database] 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EBF5FE"/>
                </a:solidFill>
                <a:latin typeface="Poppins Bold"/>
                <a:ea typeface="Poppins Bold"/>
                <a:cs typeface="Poppins Bold"/>
                <a:sym typeface="Poppins Bold"/>
              </a:rPr>
              <a:t>    ↓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EBF5FE"/>
                </a:solidFill>
                <a:latin typeface="Poppins Bold"/>
                <a:ea typeface="Poppins Bold"/>
                <a:cs typeface="Poppins Bold"/>
                <a:sym typeface="Poppins Bold"/>
              </a:rPr>
              <a:t>[Notify]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endParaRPr lang="en-US" sz="2699" b="1">
              <a:solidFill>
                <a:srgbClr val="EBF5FE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834017" y="322630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868364" y="3485946"/>
            <a:ext cx="10827637" cy="1855220"/>
            <a:chOff x="0" y="0"/>
            <a:chExt cx="2580798" cy="4421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80798" cy="442197"/>
            </a:xfrm>
            <a:custGeom>
              <a:avLst/>
              <a:gdLst/>
              <a:ahLst/>
              <a:cxnLst/>
              <a:rect l="l" t="t" r="r" b="b"/>
              <a:pathLst>
                <a:path w="2580798" h="442197">
                  <a:moveTo>
                    <a:pt x="0" y="0"/>
                  </a:moveTo>
                  <a:lnTo>
                    <a:pt x="2580798" y="0"/>
                  </a:lnTo>
                  <a:lnTo>
                    <a:pt x="2580798" y="442197"/>
                  </a:lnTo>
                  <a:lnTo>
                    <a:pt x="0" y="442197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580798" cy="480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1674746" y="1363618"/>
            <a:ext cx="2134301" cy="0"/>
          </a:xfrm>
          <a:prstGeom prst="line">
            <a:avLst/>
          </a:prstGeom>
          <a:ln w="142875" cap="flat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2741896" y="8819474"/>
            <a:ext cx="438826" cy="438826"/>
          </a:xfrm>
          <a:custGeom>
            <a:avLst/>
            <a:gdLst/>
            <a:ahLst/>
            <a:cxnLst/>
            <a:rect l="l" t="t" r="r" b="b"/>
            <a:pathLst>
              <a:path w="438826" h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741896" y="1972570"/>
            <a:ext cx="3921741" cy="1578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70"/>
              </a:lnSpc>
            </a:pPr>
            <a:r>
              <a:rPr lang="en-US" sz="11752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LỢI ÍCH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41896" y="3762171"/>
            <a:ext cx="6524717" cy="1578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70"/>
              </a:lnSpc>
            </a:pPr>
            <a:r>
              <a:rPr lang="en-US" sz="11752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AN NINH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08308" y="-57150"/>
            <a:ext cx="8911294" cy="10647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8"/>
              </a:lnSpc>
            </a:pPr>
            <a:r>
              <a:rPr lang="en-US" sz="2320" spc="-58">
                <a:solidFill>
                  <a:srgbClr val="292525"/>
                </a:solidFill>
                <a:latin typeface="Poppins"/>
                <a:ea typeface="Poppins"/>
                <a:cs typeface="Poppins"/>
                <a:sym typeface="Poppins"/>
              </a:rPr>
              <a:t>Kiểm soát truy cập 3 lớp:</a:t>
            </a:r>
          </a:p>
          <a:p>
            <a:pPr marL="500897" lvl="1" indent="-250449" algn="l">
              <a:lnSpc>
                <a:spcPts val="3248"/>
              </a:lnSpc>
              <a:buAutoNum type="arabicPeriod"/>
            </a:pPr>
            <a:r>
              <a:rPr lang="en-US" sz="2320">
                <a:solidFill>
                  <a:srgbClr val="292525"/>
                </a:solidFill>
                <a:latin typeface="Poppins"/>
                <a:ea typeface="Poppins"/>
                <a:cs typeface="Poppins"/>
                <a:sym typeface="Poppins"/>
              </a:rPr>
              <a:t>Lớp vật lý: Camera quay 24/7, lưu trữ 7 ngày</a:t>
            </a:r>
          </a:p>
          <a:p>
            <a:pPr marL="500897" lvl="1" indent="-250449" algn="l">
              <a:lnSpc>
                <a:spcPts val="3248"/>
              </a:lnSpc>
              <a:buAutoNum type="arabicPeriod"/>
            </a:pPr>
            <a:r>
              <a:rPr lang="en-US" sz="2320">
                <a:solidFill>
                  <a:srgbClr val="292525"/>
                </a:solidFill>
                <a:latin typeface="Poppins"/>
                <a:ea typeface="Poppins"/>
                <a:cs typeface="Poppins"/>
                <a:sym typeface="Poppins"/>
              </a:rPr>
              <a:t>Lớp phần mềm: Ghi nhận biển số, đối chiếu trong thời gian thực</a:t>
            </a:r>
          </a:p>
          <a:p>
            <a:pPr marL="500897" lvl="1" indent="-250449" algn="l">
              <a:lnSpc>
                <a:spcPts val="3248"/>
              </a:lnSpc>
              <a:buAutoNum type="arabicPeriod"/>
            </a:pPr>
            <a:r>
              <a:rPr lang="en-US" sz="2320">
                <a:solidFill>
                  <a:srgbClr val="292525"/>
                </a:solidFill>
                <a:latin typeface="Poppins"/>
                <a:ea typeface="Poppins"/>
                <a:cs typeface="Poppins"/>
                <a:sym typeface="Poppins"/>
              </a:rPr>
              <a:t>Lớp con người: Nhân viên giám sát từ xa/lắp đặt</a:t>
            </a:r>
          </a:p>
          <a:p>
            <a:pPr algn="l">
              <a:lnSpc>
                <a:spcPts val="3248"/>
              </a:lnSpc>
            </a:pPr>
            <a:r>
              <a:rPr lang="en-US" sz="2320" spc="-58">
                <a:solidFill>
                  <a:srgbClr val="292525"/>
                </a:solidFill>
                <a:latin typeface="Poppins"/>
                <a:ea typeface="Poppins"/>
                <a:cs typeface="Poppins"/>
                <a:sym typeface="Poppins"/>
              </a:rPr>
              <a:t>Phân tích rủi ro an ninh:</a:t>
            </a:r>
          </a:p>
          <a:p>
            <a:pPr marL="500897" lvl="1" indent="-250449" algn="l">
              <a:lnSpc>
                <a:spcPts val="3248"/>
              </a:lnSpc>
              <a:buFont typeface="Arial"/>
              <a:buChar char="•"/>
            </a:pPr>
            <a:r>
              <a:rPr lang="en-US" sz="2320">
                <a:solidFill>
                  <a:srgbClr val="292525"/>
                </a:solidFill>
                <a:latin typeface="Poppins"/>
                <a:ea typeface="Poppins"/>
                <a:cs typeface="Poppins"/>
                <a:sym typeface="Poppins"/>
              </a:rPr>
              <a:t>Phát hiện xe lạ: Tự động đánh dấu màu đỏ, ghi âm cảnh báo</a:t>
            </a:r>
          </a:p>
          <a:p>
            <a:pPr marL="500897" lvl="1" indent="-250449" algn="l">
              <a:lnSpc>
                <a:spcPts val="3248"/>
              </a:lnSpc>
              <a:buFont typeface="Arial"/>
              <a:buChar char="•"/>
            </a:pPr>
            <a:r>
              <a:rPr lang="en-US" sz="2320">
                <a:solidFill>
                  <a:srgbClr val="292525"/>
                </a:solidFill>
                <a:latin typeface="Poppins"/>
                <a:ea typeface="Poppins"/>
                <a:cs typeface="Poppins"/>
                <a:sym typeface="Poppins"/>
              </a:rPr>
              <a:t>Giám sát bất thường:</a:t>
            </a:r>
          </a:p>
          <a:p>
            <a:pPr marL="1001794" lvl="2" indent="-333931" algn="l">
              <a:lnSpc>
                <a:spcPts val="3248"/>
              </a:lnSpc>
              <a:buFont typeface="Arial"/>
              <a:buChar char="⚬"/>
            </a:pPr>
            <a:r>
              <a:rPr lang="en-US" sz="2320">
                <a:solidFill>
                  <a:srgbClr val="292525"/>
                </a:solidFill>
                <a:latin typeface="Poppins"/>
                <a:ea typeface="Poppins"/>
                <a:cs typeface="Poppins"/>
                <a:sym typeface="Poppins"/>
              </a:rPr>
              <a:t>Thời gian lưu lại &gt;8 giờ (vượt mức định mức)</a:t>
            </a:r>
          </a:p>
          <a:p>
            <a:pPr marL="1001794" lvl="2" indent="-333931" algn="l">
              <a:lnSpc>
                <a:spcPts val="3248"/>
              </a:lnSpc>
              <a:buFont typeface="Arial"/>
              <a:buChar char="⚬"/>
            </a:pPr>
            <a:r>
              <a:rPr lang="en-US" sz="2320">
                <a:solidFill>
                  <a:srgbClr val="292525"/>
                </a:solidFill>
                <a:latin typeface="Poppins"/>
                <a:ea typeface="Poppins"/>
                <a:cs typeface="Poppins"/>
                <a:sym typeface="Poppins"/>
              </a:rPr>
              <a:t>Di chuyển trong khung giờ nghiêm ngặt (2h-5h)</a:t>
            </a:r>
          </a:p>
          <a:p>
            <a:pPr marL="500897" lvl="1" indent="-250449" algn="l">
              <a:lnSpc>
                <a:spcPts val="3248"/>
              </a:lnSpc>
              <a:buFont typeface="Arial"/>
              <a:buChar char="•"/>
            </a:pPr>
            <a:r>
              <a:rPr lang="en-US" sz="2320">
                <a:solidFill>
                  <a:srgbClr val="292525"/>
                </a:solidFill>
                <a:latin typeface="Poppins"/>
                <a:ea typeface="Poppins"/>
                <a:cs typeface="Poppins"/>
                <a:sym typeface="Poppins"/>
              </a:rPr>
              <a:t>Dữ liệu bằng chứng:</a:t>
            </a:r>
          </a:p>
          <a:p>
            <a:pPr marL="500897" lvl="1" indent="-250449" algn="l">
              <a:lnSpc>
                <a:spcPts val="3248"/>
              </a:lnSpc>
              <a:buFont typeface="Arial"/>
              <a:buChar char="•"/>
            </a:pPr>
            <a:r>
              <a:rPr lang="en-US" sz="2320">
                <a:solidFill>
                  <a:srgbClr val="292525"/>
                </a:solidFill>
                <a:latin typeface="Poppins"/>
                <a:ea typeface="Poppins"/>
                <a:cs typeface="Poppins"/>
                <a:sym typeface="Poppins"/>
              </a:rPr>
              <a:t>Ảnh xe + biển số + thời gian + vị trí camera</a:t>
            </a:r>
          </a:p>
          <a:p>
            <a:pPr marL="500897" lvl="1" indent="-250449" algn="l">
              <a:lnSpc>
                <a:spcPts val="3248"/>
              </a:lnSpc>
              <a:buFont typeface="Arial"/>
              <a:buChar char="•"/>
            </a:pPr>
            <a:r>
              <a:rPr lang="en-US" sz="2320">
                <a:solidFill>
                  <a:srgbClr val="292525"/>
                </a:solidFill>
                <a:latin typeface="Poppins"/>
                <a:ea typeface="Poppins"/>
                <a:cs typeface="Poppins"/>
                <a:sym typeface="Poppins"/>
              </a:rPr>
              <a:t>Dễ dàng truy xuất khi cần thiết</a:t>
            </a:r>
          </a:p>
          <a:p>
            <a:pPr algn="l">
              <a:lnSpc>
                <a:spcPts val="3248"/>
              </a:lnSpc>
            </a:pPr>
            <a:r>
              <a:rPr lang="en-US" sz="2320" spc="-58">
                <a:solidFill>
                  <a:srgbClr val="292525"/>
                </a:solidFill>
                <a:latin typeface="Poppins"/>
                <a:ea typeface="Poppins"/>
                <a:cs typeface="Poppins"/>
                <a:sym typeface="Poppins"/>
              </a:rPr>
              <a:t>Tích hợp hệ thống báo động:</a:t>
            </a:r>
          </a:p>
          <a:p>
            <a:pPr marL="500897" lvl="1" indent="-250449" algn="l">
              <a:lnSpc>
                <a:spcPts val="3248"/>
              </a:lnSpc>
              <a:buFont typeface="Arial"/>
              <a:buChar char="•"/>
            </a:pPr>
            <a:r>
              <a:rPr lang="en-US" sz="2320">
                <a:solidFill>
                  <a:srgbClr val="292525"/>
                </a:solidFill>
                <a:latin typeface="Poppins"/>
                <a:ea typeface="Poppins"/>
                <a:cs typeface="Poppins"/>
                <a:sym typeface="Poppins"/>
              </a:rPr>
              <a:t>** cảnh báo bằng:** Màn hình hiển thị, âm thanh, SMS</a:t>
            </a:r>
          </a:p>
          <a:p>
            <a:pPr marL="500897" lvl="1" indent="-250449" algn="l">
              <a:lnSpc>
                <a:spcPts val="3248"/>
              </a:lnSpc>
              <a:buFont typeface="Arial"/>
              <a:buChar char="•"/>
            </a:pPr>
            <a:r>
              <a:rPr lang="en-US" sz="2320">
                <a:solidFill>
                  <a:srgbClr val="292525"/>
                </a:solidFill>
                <a:latin typeface="Poppins"/>
                <a:ea typeface="Poppins"/>
                <a:cs typeface="Poppins"/>
                <a:sym typeface="Poppins"/>
              </a:rPr>
              <a:t>Tùy mức độ:</a:t>
            </a:r>
          </a:p>
          <a:p>
            <a:pPr marL="1001794" lvl="2" indent="-333931" algn="l">
              <a:lnSpc>
                <a:spcPts val="3248"/>
              </a:lnSpc>
              <a:buFont typeface="Arial"/>
              <a:buChar char="⚬"/>
            </a:pPr>
            <a:r>
              <a:rPr lang="en-US" sz="2320">
                <a:solidFill>
                  <a:srgbClr val="292525"/>
                </a:solidFill>
                <a:latin typeface="Poppins"/>
                <a:ea typeface="Poppins"/>
                <a:cs typeface="Poppins"/>
                <a:sym typeface="Poppins"/>
              </a:rPr>
              <a:t>Xe trái phép: Cấp 1 (hiển thị màu đỏ)</a:t>
            </a:r>
          </a:p>
          <a:p>
            <a:pPr marL="1001794" lvl="2" indent="-333931" algn="l">
              <a:lnSpc>
                <a:spcPts val="3248"/>
              </a:lnSpc>
              <a:buFont typeface="Arial"/>
              <a:buChar char="⚬"/>
            </a:pPr>
            <a:r>
              <a:rPr lang="en-US" sz="2320">
                <a:solidFill>
                  <a:srgbClr val="292525"/>
                </a:solidFill>
                <a:latin typeface="Poppins"/>
                <a:ea typeface="Poppins"/>
                <a:cs typeface="Poppins"/>
                <a:sym typeface="Poppins"/>
              </a:rPr>
              <a:t>Hành vi nguy hiểm: Cấp 2 (âm thanh cảnh báo 3 lần)</a:t>
            </a:r>
          </a:p>
          <a:p>
            <a:pPr marL="1001794" lvl="2" indent="-333931" algn="l">
              <a:lnSpc>
                <a:spcPts val="3248"/>
              </a:lnSpc>
              <a:buFont typeface="Arial"/>
              <a:buChar char="⚬"/>
            </a:pPr>
            <a:r>
              <a:rPr lang="en-US" sz="2320">
                <a:solidFill>
                  <a:srgbClr val="292525"/>
                </a:solidFill>
                <a:latin typeface="Poppins"/>
                <a:ea typeface="Poppins"/>
                <a:cs typeface="Poppins"/>
                <a:sym typeface="Poppins"/>
              </a:rPr>
              <a:t>Trộm cắp cảnh báo: Cấp 3 (SMS bảo vệ + khóa bãi)</a:t>
            </a:r>
          </a:p>
          <a:p>
            <a:pPr algn="l">
              <a:lnSpc>
                <a:spcPts val="3248"/>
              </a:lnSpc>
            </a:pPr>
            <a:r>
              <a:rPr lang="en-US" sz="2320" spc="-58">
                <a:solidFill>
                  <a:srgbClr val="292525"/>
                </a:solidFill>
                <a:latin typeface="Poppins"/>
                <a:ea typeface="Poppins"/>
                <a:cs typeface="Poppins"/>
                <a:sym typeface="Poppins"/>
              </a:rPr>
              <a:t>Ứng dụng thực tế an ninh:</a:t>
            </a:r>
          </a:p>
          <a:p>
            <a:pPr marL="500897" lvl="1" indent="-250449" algn="l">
              <a:lnSpc>
                <a:spcPts val="3248"/>
              </a:lnSpc>
              <a:buFont typeface="Arial"/>
              <a:buChar char="•"/>
            </a:pPr>
            <a:r>
              <a:rPr lang="en-US" sz="2320">
                <a:solidFill>
                  <a:srgbClr val="292525"/>
                </a:solidFill>
                <a:latin typeface="Poppins"/>
                <a:ea typeface="Poppins"/>
                <a:cs typeface="Poppins"/>
                <a:sym typeface="Poppins"/>
              </a:rPr>
              <a:t>Bỏ bê tài sản: Giám sát chính xác xe đã vào/ra</a:t>
            </a:r>
          </a:p>
          <a:p>
            <a:pPr marL="500897" lvl="1" indent="-250449" algn="l">
              <a:lnSpc>
                <a:spcPts val="3248"/>
              </a:lnSpc>
              <a:buFont typeface="Arial"/>
              <a:buChar char="•"/>
            </a:pPr>
            <a:r>
              <a:rPr lang="en-US" sz="2320">
                <a:solidFill>
                  <a:srgbClr val="292525"/>
                </a:solidFill>
                <a:latin typeface="Poppins"/>
                <a:ea typeface="Poppins"/>
                <a:cs typeface="Poppins"/>
                <a:sym typeface="Poppins"/>
              </a:rPr>
              <a:t>Giải quyết tranh chấp: Dữ liệu rõ ràng không tranh cãi</a:t>
            </a:r>
          </a:p>
          <a:p>
            <a:pPr marL="500897" lvl="1" indent="-250449" algn="l">
              <a:lnSpc>
                <a:spcPts val="3248"/>
              </a:lnSpc>
              <a:buFont typeface="Arial"/>
              <a:buChar char="•"/>
            </a:pPr>
            <a:r>
              <a:rPr lang="en-US" sz="2320">
                <a:solidFill>
                  <a:srgbClr val="292525"/>
                </a:solidFill>
                <a:latin typeface="Poppins"/>
                <a:ea typeface="Poppins"/>
                <a:cs typeface="Poppins"/>
                <a:sym typeface="Poppins"/>
              </a:rPr>
              <a:t>Ngăn chặn trộm cắp: Hành vi xe lạ được theo dõi</a:t>
            </a:r>
          </a:p>
          <a:p>
            <a:pPr marL="500897" lvl="1" indent="-250449" algn="l">
              <a:lnSpc>
                <a:spcPts val="3248"/>
              </a:lnSpc>
              <a:buFont typeface="Arial"/>
              <a:buChar char="•"/>
            </a:pPr>
            <a:r>
              <a:rPr lang="en-US" sz="2320">
                <a:solidFill>
                  <a:srgbClr val="292525"/>
                </a:solidFill>
                <a:latin typeface="Poppins"/>
                <a:ea typeface="Poppins"/>
                <a:cs typeface="Poppins"/>
                <a:sym typeface="Poppins"/>
              </a:rPr>
              <a:t>An ninh khu VIP: Chỉ cho phép xe đăng ký vào</a:t>
            </a:r>
          </a:p>
          <a:p>
            <a:pPr algn="l">
              <a:lnSpc>
                <a:spcPts val="3248"/>
              </a:lnSpc>
              <a:spcBef>
                <a:spcPct val="0"/>
              </a:spcBef>
            </a:pPr>
            <a:endParaRPr lang="en-US" sz="2320">
              <a:solidFill>
                <a:srgbClr val="29252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6CCA8E-1372-43F6-26CA-53A2D3AA2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4D928B2-E245-4391-5829-F60D785899FC}"/>
              </a:ext>
            </a:extLst>
          </p:cNvPr>
          <p:cNvGrpSpPr/>
          <p:nvPr/>
        </p:nvGrpSpPr>
        <p:grpSpPr>
          <a:xfrm>
            <a:off x="15020109" y="2605709"/>
            <a:ext cx="5077990" cy="5077990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15D9EF3-D0EC-82B3-E8B8-8EA66EE6DF2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0C8BA6E-F936-7761-BE5A-7BBD6272507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FC3BE054-CE4E-26E4-9D43-BB373667C35A}"/>
              </a:ext>
            </a:extLst>
          </p:cNvPr>
          <p:cNvGrpSpPr/>
          <p:nvPr/>
        </p:nvGrpSpPr>
        <p:grpSpPr>
          <a:xfrm rot="-2165946">
            <a:off x="8558360" y="507114"/>
            <a:ext cx="9272857" cy="9092355"/>
            <a:chOff x="0" y="0"/>
            <a:chExt cx="812800" cy="79697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2EC5796-0A64-147D-DB0D-03A62CE393E3}"/>
                </a:ext>
              </a:extLst>
            </p:cNvPr>
            <p:cNvSpPr/>
            <p:nvPr/>
          </p:nvSpPr>
          <p:spPr>
            <a:xfrm>
              <a:off x="0" y="0"/>
              <a:ext cx="812800" cy="796978"/>
            </a:xfrm>
            <a:custGeom>
              <a:avLst/>
              <a:gdLst/>
              <a:ahLst/>
              <a:cxnLst/>
              <a:rect l="l" t="t" r="r" b="b"/>
              <a:pathLst>
                <a:path w="812800" h="796978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5540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C856F65-AC33-32E8-0726-DA7B3A6D6789}"/>
                </a:ext>
              </a:extLst>
            </p:cNvPr>
            <p:cNvSpPr txBox="1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740AB511-CFE4-D103-2E61-8A7C60D5F682}"/>
              </a:ext>
            </a:extLst>
          </p:cNvPr>
          <p:cNvGrpSpPr/>
          <p:nvPr/>
        </p:nvGrpSpPr>
        <p:grpSpPr>
          <a:xfrm rot="-10694109">
            <a:off x="9125957" y="1124174"/>
            <a:ext cx="8014237" cy="7858235"/>
            <a:chOff x="0" y="0"/>
            <a:chExt cx="812800" cy="796978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0EA8D7F-D9C3-6539-6323-B14B89077FEB}"/>
                </a:ext>
              </a:extLst>
            </p:cNvPr>
            <p:cNvSpPr/>
            <p:nvPr/>
          </p:nvSpPr>
          <p:spPr>
            <a:xfrm>
              <a:off x="0" y="0"/>
              <a:ext cx="812800" cy="796978"/>
            </a:xfrm>
            <a:custGeom>
              <a:avLst/>
              <a:gdLst/>
              <a:ahLst/>
              <a:cxnLst/>
              <a:rect l="l" t="t" r="r" b="b"/>
              <a:pathLst>
                <a:path w="812800" h="796978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C6BF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D087666C-F100-219E-B857-10038A0E51F4}"/>
                </a:ext>
              </a:extLst>
            </p:cNvPr>
            <p:cNvSpPr txBox="1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A3A6FB95-681D-CEC2-4DBC-0A8777406D3E}"/>
              </a:ext>
            </a:extLst>
          </p:cNvPr>
          <p:cNvSpPr/>
          <p:nvPr/>
        </p:nvSpPr>
        <p:spPr>
          <a:xfrm>
            <a:off x="-10861334" y="4598030"/>
            <a:ext cx="15304372" cy="15304372"/>
          </a:xfrm>
          <a:custGeom>
            <a:avLst/>
            <a:gdLst/>
            <a:ahLst/>
            <a:cxnLst/>
            <a:rect l="l" t="t" r="r" b="b"/>
            <a:pathLst>
              <a:path w="15304372" h="15304372">
                <a:moveTo>
                  <a:pt x="0" y="0"/>
                </a:moveTo>
                <a:lnTo>
                  <a:pt x="15304372" y="0"/>
                </a:lnTo>
                <a:lnTo>
                  <a:pt x="15304372" y="15304372"/>
                </a:lnTo>
                <a:lnTo>
                  <a:pt x="0" y="15304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6882E313-0A33-78AA-6AB7-9590DACA9A9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H="1">
            <a:off x="10527156" y="742462"/>
            <a:ext cx="3958208" cy="189994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1A447C16-75CD-FB2A-E353-8E52D83573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H="1">
            <a:off x="12812316" y="7644598"/>
            <a:ext cx="3958208" cy="1899940"/>
          </a:xfrm>
          <a:prstGeom prst="rect">
            <a:avLst/>
          </a:prstGeom>
        </p:spPr>
      </p:pic>
      <p:grpSp>
        <p:nvGrpSpPr>
          <p:cNvPr id="14" name="Group 14">
            <a:extLst>
              <a:ext uri="{FF2B5EF4-FFF2-40B4-BE49-F238E27FC236}">
                <a16:creationId xmlns:a16="http://schemas.microsoft.com/office/drawing/2014/main" id="{84731261-C56E-C2AB-0675-29E0CD498550}"/>
              </a:ext>
            </a:extLst>
          </p:cNvPr>
          <p:cNvGrpSpPr/>
          <p:nvPr/>
        </p:nvGrpSpPr>
        <p:grpSpPr>
          <a:xfrm>
            <a:off x="-1911889" y="5417287"/>
            <a:ext cx="12104739" cy="2492364"/>
            <a:chOff x="0" y="0"/>
            <a:chExt cx="2651878" cy="546021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A583E88F-C5D8-F82C-F869-45A5FA6EDDE6}"/>
                </a:ext>
              </a:extLst>
            </p:cNvPr>
            <p:cNvSpPr/>
            <p:nvPr/>
          </p:nvSpPr>
          <p:spPr>
            <a:xfrm>
              <a:off x="0" y="0"/>
              <a:ext cx="2651878" cy="546021"/>
            </a:xfrm>
            <a:custGeom>
              <a:avLst/>
              <a:gdLst/>
              <a:ahLst/>
              <a:cxnLst/>
              <a:rect l="l" t="t" r="r" b="b"/>
              <a:pathLst>
                <a:path w="2651878" h="546021">
                  <a:moveTo>
                    <a:pt x="0" y="0"/>
                  </a:moveTo>
                  <a:lnTo>
                    <a:pt x="2651878" y="0"/>
                  </a:lnTo>
                  <a:lnTo>
                    <a:pt x="2651878" y="546021"/>
                  </a:lnTo>
                  <a:lnTo>
                    <a:pt x="0" y="546021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9CDD5C1B-A4D5-86CB-3AE3-C80F77AEB3F3}"/>
                </a:ext>
              </a:extLst>
            </p:cNvPr>
            <p:cNvSpPr txBox="1"/>
            <p:nvPr/>
          </p:nvSpPr>
          <p:spPr>
            <a:xfrm>
              <a:off x="0" y="-38100"/>
              <a:ext cx="2651878" cy="5841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6FC85FB5-3B24-9677-2D0E-1FFEBC760F2F}"/>
              </a:ext>
            </a:extLst>
          </p:cNvPr>
          <p:cNvSpPr txBox="1"/>
          <p:nvPr/>
        </p:nvSpPr>
        <p:spPr>
          <a:xfrm>
            <a:off x="179185" y="3505755"/>
            <a:ext cx="5859013" cy="1965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1"/>
              </a:lnSpc>
              <a:spcBef>
                <a:spcPct val="0"/>
              </a:spcBef>
            </a:pPr>
            <a:r>
              <a:rPr lang="en-US" sz="11494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BATE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366C02E1-61D1-F6B0-ABCA-EE30AA25E30A}"/>
              </a:ext>
            </a:extLst>
          </p:cNvPr>
          <p:cNvSpPr txBox="1"/>
          <p:nvPr/>
        </p:nvSpPr>
        <p:spPr>
          <a:xfrm>
            <a:off x="0" y="5679124"/>
            <a:ext cx="15155934" cy="1965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1"/>
              </a:lnSpc>
              <a:spcBef>
                <a:spcPct val="0"/>
              </a:spcBef>
            </a:pPr>
            <a:r>
              <a:rPr lang="en-US" sz="1149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PARKING SYSTEM</a:t>
            </a:r>
          </a:p>
        </p:txBody>
      </p:sp>
    </p:spTree>
    <p:extLst>
      <p:ext uri="{BB962C8B-B14F-4D97-AF65-F5344CB8AC3E}">
        <p14:creationId xmlns:p14="http://schemas.microsoft.com/office/powerpoint/2010/main" val="37667554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011400" y="7277100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590800" y="8229600"/>
            <a:ext cx="2947693" cy="4114800"/>
          </a:xfrm>
          <a:custGeom>
            <a:avLst/>
            <a:gdLst/>
            <a:ahLst/>
            <a:cxnLst/>
            <a:rect l="l" t="t" r="r" b="b"/>
            <a:pathLst>
              <a:path w="2947693" h="4114800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28700" y="4009788"/>
            <a:ext cx="1098588" cy="1381871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 flipV="1">
            <a:off x="7955188" y="3958094"/>
            <a:ext cx="2134301" cy="0"/>
          </a:xfrm>
          <a:prstGeom prst="line">
            <a:avLst/>
          </a:prstGeom>
          <a:ln w="142875" cap="flat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-13257861" y="3016624"/>
            <a:ext cx="9347289" cy="1434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 dirty="0" err="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Mô</a:t>
            </a:r>
            <a:r>
              <a:rPr lang="en-US" sz="8391" dirty="0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8391" dirty="0" err="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Tả</a:t>
            </a:r>
            <a:endParaRPr lang="en-US" sz="8391" dirty="0">
              <a:solidFill>
                <a:srgbClr val="3428BA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470356" y="11849100"/>
            <a:ext cx="12966860" cy="7250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5"/>
              </a:lnSpc>
            </a:pPr>
            <a:r>
              <a:rPr lang="en-US" sz="2189" b="1" spc="-54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Vấn</a:t>
            </a:r>
            <a:r>
              <a:rPr lang="en-US" sz="2189" b="1" spc="-54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spc="-54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đề</a:t>
            </a:r>
            <a:r>
              <a:rPr lang="en-US" sz="2189" b="1" spc="-54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spc="-54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quản</a:t>
            </a:r>
            <a:r>
              <a:rPr lang="en-US" sz="2189" b="1" spc="-54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spc="-54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lý</a:t>
            </a:r>
            <a:r>
              <a:rPr lang="en-US" sz="2189" b="1" spc="-54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spc="-54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xe</a:t>
            </a:r>
            <a:r>
              <a:rPr lang="en-US" sz="2189" b="1" spc="-54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spc="-54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hiện</a:t>
            </a:r>
            <a:r>
              <a:rPr lang="en-US" sz="2189" b="1" spc="-54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spc="-54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tại</a:t>
            </a:r>
            <a:r>
              <a:rPr lang="en-US" sz="2189" b="1" spc="-54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</a:p>
          <a:p>
            <a:pPr marL="472806" lvl="1" indent="-236403" algn="l">
              <a:lnSpc>
                <a:spcPts val="3065"/>
              </a:lnSpc>
              <a:buFont typeface="Arial"/>
              <a:buChar char="•"/>
            </a:pP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Phương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pháp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truyền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thống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: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Ghi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chép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sổ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sách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thủ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công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hoặc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sử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dụng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phần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mềm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đơn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giản</a:t>
            </a:r>
            <a:endParaRPr lang="en-US" sz="2189" b="1" dirty="0">
              <a:solidFill>
                <a:srgbClr val="7800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472806" lvl="1" indent="-236403" algn="l">
              <a:lnSpc>
                <a:spcPts val="3065"/>
              </a:lnSpc>
              <a:buFont typeface="Arial"/>
              <a:buChar char="•"/>
            </a:pP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Hạn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chế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cốt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lõi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</a:p>
          <a:p>
            <a:pPr marL="945613" lvl="2" indent="-315204" algn="l">
              <a:lnSpc>
                <a:spcPts val="3065"/>
              </a:lnSpc>
              <a:buFont typeface="Arial"/>
              <a:buChar char="⚬"/>
            </a:pP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Thời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gian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xử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lý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lâu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,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dễ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xảy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ra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sai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sót</a:t>
            </a:r>
            <a:endParaRPr lang="en-US" sz="2189" b="1" dirty="0">
              <a:solidFill>
                <a:srgbClr val="7800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945613" lvl="2" indent="-315204" algn="l">
              <a:lnSpc>
                <a:spcPts val="3065"/>
              </a:lnSpc>
              <a:buFont typeface="Arial"/>
              <a:buChar char="⚬"/>
            </a:pP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Phụ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thuộc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vào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nhân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sự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trực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quan</a:t>
            </a:r>
            <a:endParaRPr lang="en-US" sz="2189" b="1" dirty="0">
              <a:solidFill>
                <a:srgbClr val="7800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945613" lvl="2" indent="-315204" algn="l">
              <a:lnSpc>
                <a:spcPts val="3065"/>
              </a:lnSpc>
              <a:buFont typeface="Arial"/>
              <a:buChar char="⚬"/>
            </a:pP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Khó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quản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lý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lượng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lớn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xe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ra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/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vào</a:t>
            </a:r>
            <a:endParaRPr lang="en-US" sz="2189" b="1" dirty="0">
              <a:solidFill>
                <a:srgbClr val="7800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945613" lvl="2" indent="-315204" algn="l">
              <a:lnSpc>
                <a:spcPts val="3065"/>
              </a:lnSpc>
              <a:buFont typeface="Arial"/>
              <a:buChar char="⚬"/>
            </a:pP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Không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lưu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trữ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dữ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liệu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dài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hạn</a:t>
            </a:r>
            <a:endParaRPr lang="en-US" sz="2189" b="1" dirty="0">
              <a:solidFill>
                <a:srgbClr val="7800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065"/>
              </a:lnSpc>
            </a:pPr>
            <a:r>
              <a:rPr lang="en-US" sz="2189" b="1" spc="-54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Xu </a:t>
            </a:r>
            <a:r>
              <a:rPr lang="en-US" sz="2189" b="1" spc="-54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hướng</a:t>
            </a:r>
            <a:r>
              <a:rPr lang="en-US" sz="2189" b="1" spc="-54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spc="-54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chung</a:t>
            </a:r>
            <a:r>
              <a:rPr lang="en-US" sz="2189" b="1" spc="-54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</a:p>
          <a:p>
            <a:pPr marL="472806" lvl="1" indent="-236403" algn="l">
              <a:lnSpc>
                <a:spcPts val="3065"/>
              </a:lnSpc>
              <a:buFont typeface="Arial"/>
              <a:buChar char="•"/>
            </a:pP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Tăng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phương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tiện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giao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thông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(15%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mỗi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năm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tại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các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đô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thị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lớn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)</a:t>
            </a:r>
          </a:p>
          <a:p>
            <a:pPr marL="472806" lvl="1" indent="-236403" algn="l">
              <a:lnSpc>
                <a:spcPts val="3065"/>
              </a:lnSpc>
              <a:buFont typeface="Arial"/>
              <a:buChar char="•"/>
            </a:pP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Nhu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cầu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kiểm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soát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ra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/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vào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chặt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chẽ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hơn</a:t>
            </a:r>
            <a:endParaRPr lang="en-US" sz="2189" b="1" dirty="0">
              <a:solidFill>
                <a:srgbClr val="7800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472806" lvl="1" indent="-236403" algn="l">
              <a:lnSpc>
                <a:spcPts val="3065"/>
              </a:lnSpc>
              <a:buFont typeface="Arial"/>
              <a:buChar char="•"/>
            </a:pP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Yêu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cầu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tự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động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hóa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trong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quản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lý</a:t>
            </a:r>
            <a:endParaRPr lang="en-US" sz="2189" b="1" dirty="0">
              <a:solidFill>
                <a:srgbClr val="7800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065"/>
              </a:lnSpc>
            </a:pPr>
            <a:r>
              <a:rPr lang="en-US" sz="2189" b="1" spc="-54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Giải</a:t>
            </a:r>
            <a:r>
              <a:rPr lang="en-US" sz="2189" b="1" spc="-54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spc="-54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pháp</a:t>
            </a:r>
            <a:r>
              <a:rPr lang="en-US" sz="2189" b="1" spc="-54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spc="-54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ứng</a:t>
            </a:r>
            <a:r>
              <a:rPr lang="en-US" sz="2189" b="1" spc="-54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spc="-54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dụng</a:t>
            </a:r>
            <a:r>
              <a:rPr lang="en-US" sz="2189" b="1" spc="-54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AI:</a:t>
            </a:r>
          </a:p>
          <a:p>
            <a:pPr marL="472806" lvl="1" indent="-236403" algn="l">
              <a:lnSpc>
                <a:spcPts val="3065"/>
              </a:lnSpc>
              <a:buFont typeface="Arial"/>
              <a:buChar char="•"/>
            </a:pP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Hệ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thống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điểm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danh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xe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thông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minh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: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Sử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dụng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YOLO + OCR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để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nhận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diện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biển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số</a:t>
            </a:r>
            <a:endParaRPr lang="en-US" sz="2189" b="1" dirty="0">
              <a:solidFill>
                <a:srgbClr val="7800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472806" lvl="1" indent="-236403" algn="l">
              <a:lnSpc>
                <a:spcPts val="3065"/>
              </a:lnSpc>
              <a:buFont typeface="Arial"/>
              <a:buChar char="•"/>
            </a:pP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Điểm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khác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biệt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</a:p>
          <a:p>
            <a:pPr marL="945613" lvl="2" indent="-315204" algn="l">
              <a:lnSpc>
                <a:spcPts val="3065"/>
              </a:lnSpc>
              <a:buFont typeface="Arial"/>
              <a:buChar char="⚬"/>
            </a:pP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Tự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động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100%,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không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cần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nhân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trực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quan</a:t>
            </a:r>
            <a:endParaRPr lang="en-US" sz="2189" b="1" dirty="0">
              <a:solidFill>
                <a:srgbClr val="7800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945613" lvl="2" indent="-315204" algn="l">
              <a:lnSpc>
                <a:spcPts val="3065"/>
              </a:lnSpc>
              <a:buFont typeface="Arial"/>
              <a:buChar char="⚬"/>
            </a:pP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Xử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lý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instant (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dưới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1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giây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/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xe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)</a:t>
            </a:r>
          </a:p>
          <a:p>
            <a:pPr marL="945613" lvl="2" indent="-315204" algn="l">
              <a:lnSpc>
                <a:spcPts val="3065"/>
              </a:lnSpc>
              <a:buFont typeface="Arial"/>
              <a:buChar char="⚬"/>
            </a:pP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Lưu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trữ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dữ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liệu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tự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động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,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truy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vấn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đa</a:t>
            </a:r>
            <a:r>
              <a:rPr lang="en-US" sz="2189" b="1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b="1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chiều</a:t>
            </a:r>
            <a:endParaRPr lang="en-US" sz="2189" b="1" dirty="0">
              <a:solidFill>
                <a:srgbClr val="7800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065"/>
              </a:lnSpc>
              <a:spcBef>
                <a:spcPct val="0"/>
              </a:spcBef>
            </a:pPr>
            <a:endParaRPr lang="en-US" sz="2189" b="1" dirty="0">
              <a:solidFill>
                <a:srgbClr val="7800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20481402" y="959224"/>
            <a:ext cx="2947693" cy="4114800"/>
          </a:xfrm>
          <a:custGeom>
            <a:avLst/>
            <a:gdLst/>
            <a:ahLst/>
            <a:cxnLst/>
            <a:rect l="l" t="t" r="r" b="b"/>
            <a:pathLst>
              <a:path w="2947693" h="4114800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685338" y="5391660"/>
            <a:ext cx="1203221" cy="15134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01E082-3528-585B-278D-392DCB8BE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E48DB89-F3B6-E1E4-89D8-DA3E359EC947}"/>
              </a:ext>
            </a:extLst>
          </p:cNvPr>
          <p:cNvSpPr/>
          <p:nvPr/>
        </p:nvSpPr>
        <p:spPr>
          <a:xfrm>
            <a:off x="-10834017" y="1913509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386FEF6-DC46-8F77-07E4-AA098C056DD8}"/>
              </a:ext>
            </a:extLst>
          </p:cNvPr>
          <p:cNvSpPr/>
          <p:nvPr/>
        </p:nvSpPr>
        <p:spPr>
          <a:xfrm>
            <a:off x="-445147" y="5757884"/>
            <a:ext cx="2947693" cy="4114800"/>
          </a:xfrm>
          <a:custGeom>
            <a:avLst/>
            <a:gdLst/>
            <a:ahLst/>
            <a:cxnLst/>
            <a:rect l="l" t="t" r="r" b="b"/>
            <a:pathLst>
              <a:path w="2947693" h="4114800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386BE38-1B61-D34D-A0D7-0E0C3781E60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28700" y="4009788"/>
            <a:ext cx="1098588" cy="1381871"/>
          </a:xfrm>
          <a:prstGeom prst="rect">
            <a:avLst/>
          </a:prstGeom>
        </p:spPr>
      </p:pic>
      <p:sp>
        <p:nvSpPr>
          <p:cNvPr id="5" name="AutoShape 5">
            <a:extLst>
              <a:ext uri="{FF2B5EF4-FFF2-40B4-BE49-F238E27FC236}">
                <a16:creationId xmlns:a16="http://schemas.microsoft.com/office/drawing/2014/main" id="{5625DE84-D358-9C09-EBD6-D2398F537845}"/>
              </a:ext>
            </a:extLst>
          </p:cNvPr>
          <p:cNvSpPr/>
          <p:nvPr/>
        </p:nvSpPr>
        <p:spPr>
          <a:xfrm flipV="1">
            <a:off x="7955188" y="3958094"/>
            <a:ext cx="2134301" cy="0"/>
          </a:xfrm>
          <a:prstGeom prst="line">
            <a:avLst/>
          </a:prstGeom>
          <a:ln w="142875" cap="flat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DFA93E1-C36F-1531-75CF-60A7F02EF9E0}"/>
              </a:ext>
            </a:extLst>
          </p:cNvPr>
          <p:cNvSpPr txBox="1"/>
          <p:nvPr/>
        </p:nvSpPr>
        <p:spPr>
          <a:xfrm>
            <a:off x="4470355" y="318390"/>
            <a:ext cx="9347289" cy="1434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 dirty="0" err="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Mô</a:t>
            </a:r>
            <a:r>
              <a:rPr lang="en-US" sz="8391" dirty="0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8391" dirty="0" err="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Tả</a:t>
            </a:r>
            <a:endParaRPr lang="en-US" sz="8391" dirty="0">
              <a:solidFill>
                <a:srgbClr val="3428BA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275E992-E82A-06FE-3BC8-31435958EA21}"/>
              </a:ext>
            </a:extLst>
          </p:cNvPr>
          <p:cNvSpPr txBox="1"/>
          <p:nvPr/>
        </p:nvSpPr>
        <p:spPr>
          <a:xfrm>
            <a:off x="2660570" y="1923797"/>
            <a:ext cx="12966860" cy="7250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5"/>
              </a:lnSpc>
            </a:pPr>
            <a:r>
              <a:rPr lang="en-US" sz="2189" spc="-54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Vấn</a:t>
            </a:r>
            <a:r>
              <a:rPr lang="en-US" sz="2189" spc="-54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spc="-54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đề</a:t>
            </a:r>
            <a:r>
              <a:rPr lang="en-US" sz="2189" spc="-54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spc="-54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quản</a:t>
            </a:r>
            <a:r>
              <a:rPr lang="en-US" sz="2189" spc="-54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spc="-54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lý</a:t>
            </a:r>
            <a:r>
              <a:rPr lang="en-US" sz="2189" spc="-54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spc="-54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xe</a:t>
            </a:r>
            <a:r>
              <a:rPr lang="en-US" sz="2189" spc="-54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spc="-54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hiện</a:t>
            </a:r>
            <a:r>
              <a:rPr lang="en-US" sz="2189" spc="-54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spc="-54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tại</a:t>
            </a:r>
            <a:r>
              <a:rPr lang="en-US" sz="2189" spc="-54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</a:p>
          <a:p>
            <a:pPr marL="472806" lvl="1" indent="-236403" algn="l">
              <a:lnSpc>
                <a:spcPts val="3065"/>
              </a:lnSpc>
              <a:buFont typeface="Arial"/>
              <a:buChar char="•"/>
            </a:pP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Phương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pháp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truyền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thống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: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Ghi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chép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sổ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sách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thủ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công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hoặc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sử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dụng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phần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mềm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đơn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giản</a:t>
            </a:r>
            <a:endParaRPr lang="en-US" sz="2189" dirty="0">
              <a:solidFill>
                <a:srgbClr val="7800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472806" lvl="1" indent="-236403" algn="l">
              <a:lnSpc>
                <a:spcPts val="3065"/>
              </a:lnSpc>
              <a:buFont typeface="Arial"/>
              <a:buChar char="•"/>
            </a:pP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Hạn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chế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cốt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lõi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</a:p>
          <a:p>
            <a:pPr marL="945613" lvl="2" indent="-315204" algn="l">
              <a:lnSpc>
                <a:spcPts val="3065"/>
              </a:lnSpc>
              <a:buFont typeface="Arial"/>
              <a:buChar char="⚬"/>
            </a:pP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Thời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gian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xử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lý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lâu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,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dễ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xảy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ra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sai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sót</a:t>
            </a:r>
            <a:endParaRPr lang="en-US" sz="2189" dirty="0">
              <a:solidFill>
                <a:srgbClr val="7800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945613" lvl="2" indent="-315204" algn="l">
              <a:lnSpc>
                <a:spcPts val="3065"/>
              </a:lnSpc>
              <a:buFont typeface="Arial"/>
              <a:buChar char="⚬"/>
            </a:pP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Phụ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thuộc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vào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nhân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sự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trực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quan</a:t>
            </a:r>
            <a:endParaRPr lang="en-US" sz="2189" dirty="0">
              <a:solidFill>
                <a:srgbClr val="7800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945613" lvl="2" indent="-315204" algn="l">
              <a:lnSpc>
                <a:spcPts val="3065"/>
              </a:lnSpc>
              <a:buFont typeface="Arial"/>
              <a:buChar char="⚬"/>
            </a:pP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Khó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quản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lý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lượng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lớn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xe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ra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/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vào</a:t>
            </a:r>
            <a:endParaRPr lang="en-US" sz="2189" dirty="0">
              <a:solidFill>
                <a:srgbClr val="7800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945613" lvl="2" indent="-315204" algn="l">
              <a:lnSpc>
                <a:spcPts val="3065"/>
              </a:lnSpc>
              <a:buFont typeface="Arial"/>
              <a:buChar char="⚬"/>
            </a:pP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Không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lưu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trữ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dữ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liệu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dài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hạn</a:t>
            </a:r>
            <a:endParaRPr lang="en-US" sz="2189" dirty="0">
              <a:solidFill>
                <a:srgbClr val="7800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065"/>
              </a:lnSpc>
            </a:pPr>
            <a:r>
              <a:rPr lang="en-US" sz="2189" spc="-54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Xu </a:t>
            </a:r>
            <a:r>
              <a:rPr lang="en-US" sz="2189" spc="-54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hướng</a:t>
            </a:r>
            <a:r>
              <a:rPr lang="en-US" sz="2189" spc="-54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spc="-54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chung</a:t>
            </a:r>
            <a:r>
              <a:rPr lang="en-US" sz="2189" spc="-54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</a:p>
          <a:p>
            <a:pPr marL="472806" lvl="1" indent="-236403" algn="l">
              <a:lnSpc>
                <a:spcPts val="3065"/>
              </a:lnSpc>
              <a:buFont typeface="Arial"/>
              <a:buChar char="•"/>
            </a:pP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Tăng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phương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tiện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giao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thông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(15%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mỗi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năm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tại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các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đô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thị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lớn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)</a:t>
            </a:r>
          </a:p>
          <a:p>
            <a:pPr marL="472806" lvl="1" indent="-236403" algn="l">
              <a:lnSpc>
                <a:spcPts val="3065"/>
              </a:lnSpc>
              <a:buFont typeface="Arial"/>
              <a:buChar char="•"/>
            </a:pP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Nhu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cầu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kiểm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soát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ra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/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vào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chặt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chẽ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hơn</a:t>
            </a:r>
            <a:endParaRPr lang="en-US" sz="2189" dirty="0">
              <a:solidFill>
                <a:srgbClr val="7800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472806" lvl="1" indent="-236403" algn="l">
              <a:lnSpc>
                <a:spcPts val="3065"/>
              </a:lnSpc>
              <a:buFont typeface="Arial"/>
              <a:buChar char="•"/>
            </a:pP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Yêu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cầu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tự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động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hóa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trong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quản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lý</a:t>
            </a:r>
            <a:endParaRPr lang="en-US" sz="2189" dirty="0">
              <a:solidFill>
                <a:srgbClr val="7800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065"/>
              </a:lnSpc>
            </a:pPr>
            <a:r>
              <a:rPr lang="en-US" sz="2189" spc="-54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Giải</a:t>
            </a:r>
            <a:r>
              <a:rPr lang="en-US" sz="2189" spc="-54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spc="-54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pháp</a:t>
            </a:r>
            <a:r>
              <a:rPr lang="en-US" sz="2189" spc="-54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spc="-54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ứng</a:t>
            </a:r>
            <a:r>
              <a:rPr lang="en-US" sz="2189" spc="-54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spc="-54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dụng</a:t>
            </a:r>
            <a:r>
              <a:rPr lang="en-US" sz="2189" spc="-54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AI:</a:t>
            </a:r>
          </a:p>
          <a:p>
            <a:pPr marL="472806" lvl="1" indent="-236403" algn="l">
              <a:lnSpc>
                <a:spcPts val="3065"/>
              </a:lnSpc>
              <a:buFont typeface="Arial"/>
              <a:buChar char="•"/>
            </a:pP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Hệ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thống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điểm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danh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xe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thông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minh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: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Sử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dụng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YOLO + OCR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để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nhận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diện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biển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số</a:t>
            </a:r>
            <a:endParaRPr lang="en-US" sz="2189" dirty="0">
              <a:solidFill>
                <a:srgbClr val="7800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472806" lvl="1" indent="-236403" algn="l">
              <a:lnSpc>
                <a:spcPts val="3065"/>
              </a:lnSpc>
              <a:buFont typeface="Arial"/>
              <a:buChar char="•"/>
            </a:pP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Điểm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khác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biệt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</a:p>
          <a:p>
            <a:pPr marL="945613" lvl="2" indent="-315204" algn="l">
              <a:lnSpc>
                <a:spcPts val="3065"/>
              </a:lnSpc>
              <a:buFont typeface="Arial"/>
              <a:buChar char="⚬"/>
            </a:pP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Tự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động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100%,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không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cần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nhân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trực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quan</a:t>
            </a:r>
            <a:endParaRPr lang="en-US" sz="2189" dirty="0">
              <a:solidFill>
                <a:srgbClr val="7800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945613" lvl="2" indent="-315204" algn="l">
              <a:lnSpc>
                <a:spcPts val="3065"/>
              </a:lnSpc>
              <a:buFont typeface="Arial"/>
              <a:buChar char="⚬"/>
            </a:pP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Xử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lý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instant (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dưới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1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giây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/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xe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)</a:t>
            </a:r>
          </a:p>
          <a:p>
            <a:pPr marL="945613" lvl="2" indent="-315204" algn="l">
              <a:lnSpc>
                <a:spcPts val="3065"/>
              </a:lnSpc>
              <a:buFont typeface="Arial"/>
              <a:buChar char="⚬"/>
            </a:pP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Lưu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trữ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dữ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liệu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tự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động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,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truy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vấn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đa</a:t>
            </a:r>
            <a:r>
              <a:rPr lang="en-US" sz="2189" dirty="0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89" dirty="0" err="1">
                <a:solidFill>
                  <a:srgbClr val="7800FF"/>
                </a:solidFill>
                <a:latin typeface="Poppins Bold"/>
                <a:ea typeface="Poppins Bold"/>
                <a:cs typeface="Poppins Bold"/>
                <a:sym typeface="Poppins Bold"/>
              </a:rPr>
              <a:t>chiều</a:t>
            </a:r>
            <a:endParaRPr lang="en-US" sz="2189" dirty="0">
              <a:solidFill>
                <a:srgbClr val="7800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065"/>
              </a:lnSpc>
              <a:spcBef>
                <a:spcPct val="0"/>
              </a:spcBef>
            </a:pPr>
            <a:endParaRPr lang="en-US" sz="2189" dirty="0">
              <a:solidFill>
                <a:srgbClr val="7800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67BCFB1F-BF8F-DD42-2892-7BB2C014EC94}"/>
              </a:ext>
            </a:extLst>
          </p:cNvPr>
          <p:cNvSpPr/>
          <p:nvPr/>
        </p:nvSpPr>
        <p:spPr>
          <a:xfrm>
            <a:off x="15071449" y="1764284"/>
            <a:ext cx="2947693" cy="4114800"/>
          </a:xfrm>
          <a:custGeom>
            <a:avLst/>
            <a:gdLst/>
            <a:ahLst/>
            <a:cxnLst/>
            <a:rect l="l" t="t" r="r" b="b"/>
            <a:pathLst>
              <a:path w="2947693" h="4114800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0A13223C-7856-CDDC-36FC-4709CACEF73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785454" y="6301799"/>
            <a:ext cx="1203221" cy="151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503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288000" y="1962982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0668000" y="11391900"/>
            <a:ext cx="10827637" cy="1962678"/>
            <a:chOff x="0" y="0"/>
            <a:chExt cx="2580798" cy="4678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80798" cy="467810"/>
            </a:xfrm>
            <a:custGeom>
              <a:avLst/>
              <a:gdLst/>
              <a:ahLst/>
              <a:cxnLst/>
              <a:rect l="l" t="t" r="r" b="b"/>
              <a:pathLst>
                <a:path w="2580798" h="467810">
                  <a:moveTo>
                    <a:pt x="0" y="0"/>
                  </a:moveTo>
                  <a:lnTo>
                    <a:pt x="2580798" y="0"/>
                  </a:lnTo>
                  <a:lnTo>
                    <a:pt x="2580798" y="467810"/>
                  </a:lnTo>
                  <a:lnTo>
                    <a:pt x="0" y="467810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580798" cy="505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-7772400" y="2605709"/>
            <a:ext cx="7521247" cy="1714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12752" spc="-318" dirty="0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CÔNG NGHỆ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3017931" y="7703019"/>
            <a:ext cx="2134301" cy="0"/>
          </a:xfrm>
          <a:prstGeom prst="line">
            <a:avLst/>
          </a:prstGeom>
          <a:ln w="142875" cap="flat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2952704" y="15887700"/>
            <a:ext cx="6524717" cy="1714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12752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NỀN TẢNG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3639800" y="13551028"/>
            <a:ext cx="5077990" cy="507799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H="1">
            <a:off x="14482684" y="1028700"/>
            <a:ext cx="3958208" cy="189994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H="1">
            <a:off x="15938961" y="8731663"/>
            <a:ext cx="3240285" cy="15553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135341-0273-D844-14A4-6357D6F30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8097FD1-A8D0-538B-63B8-51EBA07DB940}"/>
              </a:ext>
            </a:extLst>
          </p:cNvPr>
          <p:cNvSpPr/>
          <p:nvPr/>
        </p:nvSpPr>
        <p:spPr>
          <a:xfrm>
            <a:off x="-10834017" y="1913509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7430FDB-72BA-7261-2B80-18A9F4A3277F}"/>
              </a:ext>
            </a:extLst>
          </p:cNvPr>
          <p:cNvGrpSpPr/>
          <p:nvPr/>
        </p:nvGrpSpPr>
        <p:grpSpPr>
          <a:xfrm>
            <a:off x="-1868364" y="5076825"/>
            <a:ext cx="10827637" cy="1962678"/>
            <a:chOff x="0" y="0"/>
            <a:chExt cx="2580798" cy="46781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488DDF7-DA3F-384D-ACF6-602E130930DF}"/>
                </a:ext>
              </a:extLst>
            </p:cNvPr>
            <p:cNvSpPr/>
            <p:nvPr/>
          </p:nvSpPr>
          <p:spPr>
            <a:xfrm>
              <a:off x="0" y="0"/>
              <a:ext cx="2580798" cy="467810"/>
            </a:xfrm>
            <a:custGeom>
              <a:avLst/>
              <a:gdLst/>
              <a:ahLst/>
              <a:cxnLst/>
              <a:rect l="l" t="t" r="r" b="b"/>
              <a:pathLst>
                <a:path w="2580798" h="467810">
                  <a:moveTo>
                    <a:pt x="0" y="0"/>
                  </a:moveTo>
                  <a:lnTo>
                    <a:pt x="2580798" y="0"/>
                  </a:lnTo>
                  <a:lnTo>
                    <a:pt x="2580798" y="467810"/>
                  </a:lnTo>
                  <a:lnTo>
                    <a:pt x="0" y="467810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D9AF0582-AE6A-0DBA-752F-DF0DE5527B7E}"/>
                </a:ext>
              </a:extLst>
            </p:cNvPr>
            <p:cNvSpPr txBox="1"/>
            <p:nvPr/>
          </p:nvSpPr>
          <p:spPr>
            <a:xfrm>
              <a:off x="0" y="-38100"/>
              <a:ext cx="2580798" cy="505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DECAE914-D42A-9F5B-453E-406DF910F12A}"/>
              </a:ext>
            </a:extLst>
          </p:cNvPr>
          <p:cNvSpPr txBox="1"/>
          <p:nvPr/>
        </p:nvSpPr>
        <p:spPr>
          <a:xfrm>
            <a:off x="1197748" y="3582498"/>
            <a:ext cx="7521247" cy="1714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12752" spc="-318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CÔNG NGHỆ</a:t>
            </a: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F5984594-7E27-AC74-D764-0258D125695F}"/>
              </a:ext>
            </a:extLst>
          </p:cNvPr>
          <p:cNvSpPr/>
          <p:nvPr/>
        </p:nvSpPr>
        <p:spPr>
          <a:xfrm flipV="1">
            <a:off x="3017931" y="7703019"/>
            <a:ext cx="2134301" cy="0"/>
          </a:xfrm>
          <a:prstGeom prst="line">
            <a:avLst/>
          </a:prstGeom>
          <a:ln w="142875" cap="flat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49DBFEE-1B8F-1778-A308-C3308D9A90AC}"/>
              </a:ext>
            </a:extLst>
          </p:cNvPr>
          <p:cNvSpPr txBox="1"/>
          <p:nvPr/>
        </p:nvSpPr>
        <p:spPr>
          <a:xfrm>
            <a:off x="2741896" y="5372100"/>
            <a:ext cx="6524717" cy="1714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12752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NỀN TẢNG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190BDE0D-01E8-010B-1279-F3A665477B05}"/>
              </a:ext>
            </a:extLst>
          </p:cNvPr>
          <p:cNvGrpSpPr/>
          <p:nvPr/>
        </p:nvGrpSpPr>
        <p:grpSpPr>
          <a:xfrm>
            <a:off x="15020109" y="2605709"/>
            <a:ext cx="5077990" cy="5077990"/>
            <a:chOff x="0" y="0"/>
            <a:chExt cx="812800" cy="8128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ED5ECFC-C26F-4581-3BF6-872855618DB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E8D1ED64-EF21-7189-7407-D42D0BDACA6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2" name="Picture 12">
            <a:extLst>
              <a:ext uri="{FF2B5EF4-FFF2-40B4-BE49-F238E27FC236}">
                <a16:creationId xmlns:a16="http://schemas.microsoft.com/office/drawing/2014/main" id="{83B49D25-817A-2E5C-FDBF-FCBE2457B4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H="1">
            <a:off x="14482684" y="1028700"/>
            <a:ext cx="3958208" cy="189994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A007E0AE-4A81-8F97-D8C4-7E0C0CE640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H="1">
            <a:off x="15938961" y="8731663"/>
            <a:ext cx="3240285" cy="155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8906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834017" y="1913509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020109" y="2605709"/>
            <a:ext cx="5077990" cy="507799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H="1">
            <a:off x="14569678" y="3534226"/>
            <a:ext cx="3958208" cy="18999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H="1">
            <a:off x="15938961" y="8731663"/>
            <a:ext cx="3240285" cy="1555337"/>
          </a:xfrm>
          <a:prstGeom prst="rect">
            <a:avLst/>
          </a:prstGeom>
        </p:spPr>
      </p:pic>
      <p:sp>
        <p:nvSpPr>
          <p:cNvPr id="8" name="Freeform 8"/>
          <p:cNvSpPr/>
          <p:nvPr/>
        </p:nvSpPr>
        <p:spPr>
          <a:xfrm>
            <a:off x="1688240" y="322928"/>
            <a:ext cx="3823914" cy="3211298"/>
          </a:xfrm>
          <a:custGeom>
            <a:avLst/>
            <a:gdLst/>
            <a:ahLst/>
            <a:cxnLst/>
            <a:rect l="l" t="t" r="r" b="b"/>
            <a:pathLst>
              <a:path w="3823914" h="3211298">
                <a:moveTo>
                  <a:pt x="0" y="0"/>
                </a:moveTo>
                <a:lnTo>
                  <a:pt x="3823915" y="0"/>
                </a:lnTo>
                <a:lnTo>
                  <a:pt x="3823915" y="3211298"/>
                </a:lnTo>
                <a:lnTo>
                  <a:pt x="0" y="32112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1960" r="-37504" b="-543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614397" y="423114"/>
            <a:ext cx="3823914" cy="3111112"/>
          </a:xfrm>
          <a:custGeom>
            <a:avLst/>
            <a:gdLst/>
            <a:ahLst/>
            <a:cxnLst/>
            <a:rect l="l" t="t" r="r" b="b"/>
            <a:pathLst>
              <a:path w="3823914" h="3111112">
                <a:moveTo>
                  <a:pt x="0" y="0"/>
                </a:moveTo>
                <a:lnTo>
                  <a:pt x="3823914" y="0"/>
                </a:lnTo>
                <a:lnTo>
                  <a:pt x="3823914" y="3111112"/>
                </a:lnTo>
                <a:lnTo>
                  <a:pt x="0" y="31111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1961" r="-20757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76608" y="3753087"/>
            <a:ext cx="9144000" cy="5756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2"/>
              </a:lnSpc>
              <a:spcBef>
                <a:spcPct val="0"/>
              </a:spcBef>
            </a:pPr>
            <a:r>
              <a:rPr lang="en-US" sz="2352" spc="-58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YOLO (You Only Look Once):</a:t>
            </a:r>
          </a:p>
          <a:p>
            <a:pPr marL="507825" lvl="1" indent="-253912" algn="l">
              <a:lnSpc>
                <a:spcPts val="3292"/>
              </a:lnSpc>
              <a:spcBef>
                <a:spcPct val="0"/>
              </a:spcBef>
              <a:buFont typeface="Arial"/>
              <a:buChar char="•"/>
            </a:pPr>
            <a:r>
              <a:rPr lang="en-US" sz="2352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Cơ chế hoạt động:</a:t>
            </a:r>
          </a:p>
          <a:p>
            <a:pPr marL="1015649" lvl="2" indent="-338550" algn="l">
              <a:lnSpc>
                <a:spcPts val="3292"/>
              </a:lnSpc>
              <a:spcBef>
                <a:spcPct val="0"/>
              </a:spcBef>
              <a:buFont typeface="Arial"/>
              <a:buChar char="⚬"/>
            </a:pPr>
            <a:r>
              <a:rPr lang="en-US" sz="2352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Phân chia ảnh thành các lưới hình vuông</a:t>
            </a:r>
          </a:p>
          <a:p>
            <a:pPr marL="1015649" lvl="2" indent="-338550" algn="l">
              <a:lnSpc>
                <a:spcPts val="3292"/>
              </a:lnSpc>
              <a:spcBef>
                <a:spcPct val="0"/>
              </a:spcBef>
              <a:buFont typeface="Arial"/>
              <a:buChar char="⚬"/>
            </a:pPr>
            <a:r>
              <a:rPr lang="en-US" sz="2352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Dự đoán đồng thời vị trí và đối tượng trong từng ô lưới</a:t>
            </a:r>
          </a:p>
          <a:p>
            <a:pPr marL="1015649" lvl="2" indent="-338550" algn="l">
              <a:lnSpc>
                <a:spcPts val="3292"/>
              </a:lnSpc>
              <a:spcBef>
                <a:spcPct val="0"/>
              </a:spcBef>
              <a:buFont typeface="Arial"/>
              <a:buChar char="⚬"/>
            </a:pPr>
            <a:r>
              <a:rPr lang="en-US" sz="2352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Đánh giá độ tin cậy (confidence score) cho mỗi phát hiện</a:t>
            </a:r>
          </a:p>
          <a:p>
            <a:pPr marL="507825" lvl="1" indent="-253912" algn="l">
              <a:lnSpc>
                <a:spcPts val="3292"/>
              </a:lnSpc>
              <a:spcBef>
                <a:spcPct val="0"/>
              </a:spcBef>
              <a:buFont typeface="Arial"/>
              <a:buChar char="•"/>
            </a:pPr>
            <a:r>
              <a:rPr lang="en-US" sz="2352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Ứng dụng trong hệ thống:</a:t>
            </a:r>
          </a:p>
          <a:p>
            <a:pPr marL="1015649" lvl="2" indent="-338550" algn="l">
              <a:lnSpc>
                <a:spcPts val="3292"/>
              </a:lnSpc>
              <a:spcBef>
                <a:spcPct val="0"/>
              </a:spcBef>
              <a:buFont typeface="Arial"/>
              <a:buChar char="⚬"/>
            </a:pPr>
            <a:r>
              <a:rPr lang="en-US" sz="2352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Phát hiện biển số trong thời gian thực (30fps)</a:t>
            </a:r>
          </a:p>
          <a:p>
            <a:pPr marL="1015649" lvl="2" indent="-338550" algn="l">
              <a:lnSpc>
                <a:spcPts val="3292"/>
              </a:lnSpc>
              <a:spcBef>
                <a:spcPct val="0"/>
              </a:spcBef>
              <a:buFont typeface="Arial"/>
              <a:buChar char="⚬"/>
            </a:pPr>
            <a:r>
              <a:rPr lang="en-US" sz="2352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Tolerant với điều kiện ánh sáng (sáng/tối)</a:t>
            </a:r>
          </a:p>
          <a:p>
            <a:pPr marL="1015649" lvl="2" indent="-338550" algn="l">
              <a:lnSpc>
                <a:spcPts val="3292"/>
              </a:lnSpc>
              <a:spcBef>
                <a:spcPct val="0"/>
              </a:spcBef>
              <a:buFont typeface="Arial"/>
              <a:buChar char="⚬"/>
            </a:pPr>
            <a:r>
              <a:rPr lang="en-US" sz="2352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Xử lý đa góc quay (0° - 45° nghiêng)</a:t>
            </a:r>
          </a:p>
          <a:p>
            <a:pPr marL="507825" lvl="1" indent="-253912" algn="l">
              <a:lnSpc>
                <a:spcPts val="3292"/>
              </a:lnSpc>
              <a:spcBef>
                <a:spcPct val="0"/>
              </a:spcBef>
              <a:buFont typeface="Arial"/>
              <a:buChar char="•"/>
            </a:pPr>
            <a:r>
              <a:rPr lang="en-US" sz="2352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Đ_Params chuẩn:</a:t>
            </a:r>
          </a:p>
          <a:p>
            <a:pPr marL="1015649" lvl="2" indent="-338550" algn="l">
              <a:lnSpc>
                <a:spcPts val="3292"/>
              </a:lnSpc>
              <a:spcBef>
                <a:spcPct val="0"/>
              </a:spcBef>
              <a:buFont typeface="Arial"/>
              <a:buChar char="⚬"/>
            </a:pPr>
            <a:r>
              <a:rPr lang="en-US" sz="2352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Mô hình: YOLOv5s (nhẹ, tốc độ cao)</a:t>
            </a:r>
          </a:p>
          <a:p>
            <a:pPr marL="1015649" lvl="2" indent="-338550" algn="l">
              <a:lnSpc>
                <a:spcPts val="3292"/>
              </a:lnSpc>
              <a:spcBef>
                <a:spcPct val="0"/>
              </a:spcBef>
              <a:buFont typeface="Arial"/>
              <a:buChar char="⚬"/>
            </a:pPr>
            <a:r>
              <a:rPr lang="en-US" sz="2352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Conf threshold: 0.4</a:t>
            </a:r>
          </a:p>
          <a:p>
            <a:pPr marL="1015649" lvl="2" indent="-338550" algn="l">
              <a:lnSpc>
                <a:spcPts val="3292"/>
              </a:lnSpc>
              <a:spcBef>
                <a:spcPct val="0"/>
              </a:spcBef>
              <a:buFont typeface="Arial"/>
              <a:buChar char="⚬"/>
            </a:pPr>
            <a:r>
              <a:rPr lang="en-US" sz="2352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IoU threshold: 0.45</a:t>
            </a:r>
          </a:p>
          <a:p>
            <a:pPr algn="l">
              <a:lnSpc>
                <a:spcPts val="3292"/>
              </a:lnSpc>
              <a:spcBef>
                <a:spcPct val="0"/>
              </a:spcBef>
            </a:pPr>
            <a:endParaRPr lang="en-US" sz="2352">
              <a:solidFill>
                <a:srgbClr val="2600B1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573306" y="3496126"/>
            <a:ext cx="8341933" cy="6993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2875" lvl="1" indent="-226437" algn="l">
              <a:lnSpc>
                <a:spcPts val="2936"/>
              </a:lnSpc>
              <a:spcBef>
                <a:spcPct val="0"/>
              </a:spcBef>
              <a:buFont typeface="Arial"/>
              <a:buChar char="•"/>
            </a:pPr>
            <a:r>
              <a:rPr lang="en-US" sz="2097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Công cụ: CRNN (CNN + RNN) + CTC Loss</a:t>
            </a:r>
          </a:p>
          <a:p>
            <a:pPr marL="452875" lvl="1" indent="-226437" algn="l">
              <a:lnSpc>
                <a:spcPts val="2936"/>
              </a:lnSpc>
              <a:spcBef>
                <a:spcPct val="0"/>
              </a:spcBef>
              <a:buFont typeface="Arial"/>
              <a:buChar char="•"/>
            </a:pPr>
            <a:r>
              <a:rPr lang="en-US" sz="2097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Tiền xử lý dữ liệu:</a:t>
            </a:r>
          </a:p>
          <a:p>
            <a:pPr marL="905750" lvl="2" indent="-301917" algn="l">
              <a:lnSpc>
                <a:spcPts val="2936"/>
              </a:lnSpc>
              <a:spcBef>
                <a:spcPct val="0"/>
              </a:spcBef>
              <a:buFont typeface="Arial"/>
              <a:buChar char="⚬"/>
            </a:pPr>
            <a:r>
              <a:rPr lang="en-US" sz="2097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Deskew: Chỉnh sửa góc nghiêng biển số</a:t>
            </a:r>
          </a:p>
          <a:p>
            <a:pPr marL="905750" lvl="2" indent="-301917" algn="l">
              <a:lnSpc>
                <a:spcPts val="2936"/>
              </a:lnSpc>
              <a:spcBef>
                <a:spcPct val="0"/>
              </a:spcBef>
              <a:buFont typeface="Arial"/>
              <a:buChar char="⚬"/>
            </a:pPr>
            <a:r>
              <a:rPr lang="en-US" sz="2097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Enhance: Tăng độ tương phản</a:t>
            </a:r>
          </a:p>
          <a:p>
            <a:pPr marL="905750" lvl="2" indent="-301917" algn="l">
              <a:lnSpc>
                <a:spcPts val="2936"/>
              </a:lnSpc>
              <a:spcBef>
                <a:spcPct val="0"/>
              </a:spcBef>
              <a:buFont typeface="Arial"/>
              <a:buChar char="⚬"/>
            </a:pPr>
            <a:r>
              <a:rPr lang="en-US" sz="2097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Segment: Tách ký tự riêng biệt</a:t>
            </a:r>
          </a:p>
          <a:p>
            <a:pPr marL="452875" lvl="1" indent="-226437" algn="l">
              <a:lnSpc>
                <a:spcPts val="2936"/>
              </a:lnSpc>
              <a:spcBef>
                <a:spcPct val="0"/>
              </a:spcBef>
              <a:buFont typeface="Arial"/>
              <a:buChar char="•"/>
            </a:pPr>
            <a:r>
              <a:rPr lang="en-US" sz="2097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Quy trình đọc:</a:t>
            </a:r>
          </a:p>
          <a:p>
            <a:pPr marL="905750" lvl="2" indent="-301917" algn="l">
              <a:lnSpc>
                <a:spcPts val="2936"/>
              </a:lnSpc>
              <a:spcBef>
                <a:spcPct val="0"/>
              </a:spcBef>
              <a:buAutoNum type="alphaLcPeriod"/>
            </a:pPr>
            <a:r>
              <a:rPr lang="en-US" sz="2097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Phân vùng biển số (YOLO)</a:t>
            </a:r>
          </a:p>
          <a:p>
            <a:pPr marL="905750" lvl="2" indent="-301917" algn="l">
              <a:lnSpc>
                <a:spcPts val="2936"/>
              </a:lnSpc>
              <a:spcBef>
                <a:spcPct val="0"/>
              </a:spcBef>
              <a:buAutoNum type="alphaLcPeriod"/>
            </a:pPr>
            <a:r>
              <a:rPr lang="en-US" sz="2097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Tiền xử lý hình ảnh</a:t>
            </a:r>
          </a:p>
          <a:p>
            <a:pPr marL="905750" lvl="2" indent="-301917" algn="l">
              <a:lnSpc>
                <a:spcPts val="2936"/>
              </a:lnSpc>
              <a:spcBef>
                <a:spcPct val="0"/>
              </a:spcBef>
              <a:buAutoNum type="alphaLcPeriod"/>
            </a:pPr>
            <a:r>
              <a:rPr lang="en-US" sz="2097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Dự đoán ký tự (OCR)</a:t>
            </a:r>
          </a:p>
          <a:p>
            <a:pPr marL="905750" lvl="2" indent="-301917" algn="l">
              <a:lnSpc>
                <a:spcPts val="2936"/>
              </a:lnSpc>
              <a:spcBef>
                <a:spcPct val="0"/>
              </a:spcBef>
              <a:buAutoNum type="alphaLcPeriod"/>
            </a:pPr>
            <a:r>
              <a:rPr lang="en-US" sz="2097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Kết hợp thành chuỗi biển số</a:t>
            </a:r>
          </a:p>
          <a:p>
            <a:pPr algn="l">
              <a:lnSpc>
                <a:spcPts val="2936"/>
              </a:lnSpc>
              <a:spcBef>
                <a:spcPct val="0"/>
              </a:spcBef>
            </a:pPr>
            <a:r>
              <a:rPr lang="en-US" sz="2097" spc="-52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Quản lý đa nguồn camera:</a:t>
            </a:r>
          </a:p>
          <a:p>
            <a:pPr marL="452875" lvl="1" indent="-226437" algn="l">
              <a:lnSpc>
                <a:spcPts val="2936"/>
              </a:lnSpc>
              <a:spcBef>
                <a:spcPct val="0"/>
              </a:spcBef>
              <a:buFont typeface="Arial"/>
              <a:buChar char="•"/>
            </a:pPr>
            <a:r>
              <a:rPr lang="en-US" sz="2097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Hỗ trợ đa định dạng:</a:t>
            </a:r>
          </a:p>
          <a:p>
            <a:pPr marL="905750" lvl="2" indent="-301917" algn="l">
              <a:lnSpc>
                <a:spcPts val="2936"/>
              </a:lnSpc>
              <a:spcBef>
                <a:spcPct val="0"/>
              </a:spcBef>
              <a:buFont typeface="Arial"/>
              <a:buChar char="⚬"/>
            </a:pPr>
            <a:r>
              <a:rPr lang="en-US" sz="2097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USB Camera: DirectShow, VideoCapture</a:t>
            </a:r>
          </a:p>
          <a:p>
            <a:pPr marL="905750" lvl="2" indent="-301917" algn="l">
              <a:lnSpc>
                <a:spcPts val="2936"/>
              </a:lnSpc>
              <a:spcBef>
                <a:spcPct val="0"/>
              </a:spcBef>
              <a:buFont typeface="Arial"/>
              <a:buChar char="⚬"/>
            </a:pPr>
            <a:r>
              <a:rPr lang="en-US" sz="2097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IP Camera: RTSP, HTTP, RTMP</a:t>
            </a:r>
          </a:p>
          <a:p>
            <a:pPr marL="452875" lvl="1" indent="-226437" algn="l">
              <a:lnSpc>
                <a:spcPts val="2936"/>
              </a:lnSpc>
              <a:spcBef>
                <a:spcPct val="0"/>
              </a:spcBef>
              <a:buFont typeface="Arial"/>
              <a:buChar char="•"/>
            </a:pPr>
            <a:r>
              <a:rPr lang="en-US" sz="2097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Cơ chế chuyển đổi động:</a:t>
            </a:r>
          </a:p>
          <a:p>
            <a:pPr marL="905750" lvl="2" indent="-301917" algn="l">
              <a:lnSpc>
                <a:spcPts val="2936"/>
              </a:lnSpc>
              <a:spcBef>
                <a:spcPct val="0"/>
              </a:spcBef>
              <a:buFont typeface="Arial"/>
              <a:buChar char="⚬"/>
            </a:pPr>
            <a:r>
              <a:rPr lang="en-US" sz="2097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Scan tự động danh sách camera</a:t>
            </a:r>
          </a:p>
          <a:p>
            <a:pPr marL="905750" lvl="2" indent="-301917" algn="l">
              <a:lnSpc>
                <a:spcPts val="2936"/>
              </a:lnSpc>
              <a:spcBef>
                <a:spcPct val="0"/>
              </a:spcBef>
              <a:buFont typeface="Arial"/>
              <a:buChar char="⚬"/>
            </a:pPr>
            <a:r>
              <a:rPr lang="en-US" sz="2097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Change runtime without restart</a:t>
            </a:r>
          </a:p>
          <a:p>
            <a:pPr marL="905750" lvl="2" indent="-301917" algn="l">
              <a:lnSpc>
                <a:spcPts val="2936"/>
              </a:lnSpc>
              <a:spcBef>
                <a:spcPct val="0"/>
              </a:spcBef>
              <a:buFont typeface="Arial"/>
              <a:buChar char="⚬"/>
            </a:pPr>
            <a:r>
              <a:rPr lang="en-US" sz="2097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Failover: Chuyển camera dự phòng khi mất kết nối</a:t>
            </a:r>
          </a:p>
          <a:p>
            <a:pPr algn="l">
              <a:lnSpc>
                <a:spcPts val="2936"/>
              </a:lnSpc>
              <a:spcBef>
                <a:spcPct val="0"/>
              </a:spcBef>
            </a:pPr>
            <a:endParaRPr lang="en-US" sz="2097">
              <a:solidFill>
                <a:srgbClr val="2600B1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2400" y="13220700"/>
            <a:ext cx="22247141" cy="1298716"/>
            <a:chOff x="0" y="0"/>
            <a:chExt cx="5302669" cy="3095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02669" cy="309553"/>
            </a:xfrm>
            <a:custGeom>
              <a:avLst/>
              <a:gdLst/>
              <a:ahLst/>
              <a:cxnLst/>
              <a:rect l="l" t="t" r="r" b="b"/>
              <a:pathLst>
                <a:path w="5302669" h="309553">
                  <a:moveTo>
                    <a:pt x="0" y="0"/>
                  </a:moveTo>
                  <a:lnTo>
                    <a:pt x="5302669" y="0"/>
                  </a:lnTo>
                  <a:lnTo>
                    <a:pt x="5302669" y="309553"/>
                  </a:lnTo>
                  <a:lnTo>
                    <a:pt x="0" y="309553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302669" cy="347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0834017" y="1913509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9296400" y="7581900"/>
            <a:ext cx="4712027" cy="611951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973800" y="1333500"/>
            <a:ext cx="6700964" cy="2511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 spc="-222" dirty="0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TÍNH NĂNG</a:t>
            </a:r>
          </a:p>
          <a:p>
            <a:pPr algn="l">
              <a:lnSpc>
                <a:spcPts val="9894"/>
              </a:lnSpc>
            </a:pPr>
            <a:endParaRPr lang="en-US" sz="8913" spc="-222" dirty="0">
              <a:solidFill>
                <a:srgbClr val="3428BA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973800" y="8724900"/>
            <a:ext cx="6700964" cy="126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NỔI BẬT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103FAA-1749-78D8-689D-DF0C513AE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3089EA3-E093-DEE3-048A-F61F11F18E12}"/>
              </a:ext>
            </a:extLst>
          </p:cNvPr>
          <p:cNvGrpSpPr/>
          <p:nvPr/>
        </p:nvGrpSpPr>
        <p:grpSpPr>
          <a:xfrm>
            <a:off x="-2743200" y="1939995"/>
            <a:ext cx="22247141" cy="1298716"/>
            <a:chOff x="0" y="0"/>
            <a:chExt cx="5302669" cy="30955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4BD946F-9315-D9C4-CD69-03A8E3037EEE}"/>
                </a:ext>
              </a:extLst>
            </p:cNvPr>
            <p:cNvSpPr/>
            <p:nvPr/>
          </p:nvSpPr>
          <p:spPr>
            <a:xfrm>
              <a:off x="0" y="0"/>
              <a:ext cx="5302669" cy="309553"/>
            </a:xfrm>
            <a:custGeom>
              <a:avLst/>
              <a:gdLst/>
              <a:ahLst/>
              <a:cxnLst/>
              <a:rect l="l" t="t" r="r" b="b"/>
              <a:pathLst>
                <a:path w="5302669" h="309553">
                  <a:moveTo>
                    <a:pt x="0" y="0"/>
                  </a:moveTo>
                  <a:lnTo>
                    <a:pt x="5302669" y="0"/>
                  </a:lnTo>
                  <a:lnTo>
                    <a:pt x="5302669" y="309553"/>
                  </a:lnTo>
                  <a:lnTo>
                    <a:pt x="0" y="309553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2E4B3D2-6902-E481-DED3-4F2FB5014CB7}"/>
                </a:ext>
              </a:extLst>
            </p:cNvPr>
            <p:cNvSpPr txBox="1"/>
            <p:nvPr/>
          </p:nvSpPr>
          <p:spPr>
            <a:xfrm>
              <a:off x="0" y="-38100"/>
              <a:ext cx="5302669" cy="347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D3CE6C9B-4AAB-14FD-35EF-691C1BEB52AE}"/>
              </a:ext>
            </a:extLst>
          </p:cNvPr>
          <p:cNvSpPr/>
          <p:nvPr/>
        </p:nvSpPr>
        <p:spPr>
          <a:xfrm>
            <a:off x="0" y="-4000500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D144F71D-2DB8-EBE1-0A0B-9C97DB7BFE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8600" y="3988532"/>
            <a:ext cx="4712027" cy="6119516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6DA32197-C41E-3019-2F31-0FB2104086AA}"/>
              </a:ext>
            </a:extLst>
          </p:cNvPr>
          <p:cNvSpPr txBox="1"/>
          <p:nvPr/>
        </p:nvSpPr>
        <p:spPr>
          <a:xfrm>
            <a:off x="11777657" y="657655"/>
            <a:ext cx="6700964" cy="2511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 spc="-222" dirty="0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TÍNH NĂNG</a:t>
            </a:r>
          </a:p>
          <a:p>
            <a:pPr algn="l">
              <a:lnSpc>
                <a:spcPts val="9894"/>
              </a:lnSpc>
            </a:pPr>
            <a:endParaRPr lang="en-US" sz="8913" spc="-222" dirty="0">
              <a:solidFill>
                <a:srgbClr val="3428BA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079026B-089F-FAA7-7374-3427113567AB}"/>
              </a:ext>
            </a:extLst>
          </p:cNvPr>
          <p:cNvSpPr txBox="1"/>
          <p:nvPr/>
        </p:nvSpPr>
        <p:spPr>
          <a:xfrm>
            <a:off x="13106400" y="2154797"/>
            <a:ext cx="6700964" cy="126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NỔI BẬT</a:t>
            </a:r>
          </a:p>
        </p:txBody>
      </p:sp>
    </p:spTree>
    <p:extLst>
      <p:ext uri="{BB962C8B-B14F-4D97-AF65-F5344CB8AC3E}">
        <p14:creationId xmlns:p14="http://schemas.microsoft.com/office/powerpoint/2010/main" val="29190553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1172</Words>
  <Application>Microsoft Office PowerPoint</Application>
  <PresentationFormat>Custom</PresentationFormat>
  <Paragraphs>163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Poppins Bold</vt:lpstr>
      <vt:lpstr>Anton</vt:lpstr>
      <vt:lpstr>Canva Sans</vt:lpstr>
      <vt:lpstr>Poppins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Purple Modern Animated Computer Science Presentation</dc:title>
  <dc:creator>Admin</dc:creator>
  <cp:lastModifiedBy>Admin</cp:lastModifiedBy>
  <cp:revision>2</cp:revision>
  <dcterms:created xsi:type="dcterms:W3CDTF">2006-08-16T00:00:00Z</dcterms:created>
  <dcterms:modified xsi:type="dcterms:W3CDTF">2025-08-24T16:59:17Z</dcterms:modified>
  <dc:identifier>DAGxABlzcZ8</dc:identifier>
</cp:coreProperties>
</file>